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34"/>
  </p:notesMasterIdLst>
  <p:handoutMasterIdLst>
    <p:handoutMasterId r:id="rId35"/>
  </p:handoutMasterIdLst>
  <p:sldIdLst>
    <p:sldId id="257" r:id="rId5"/>
    <p:sldId id="936" r:id="rId6"/>
    <p:sldId id="1020" r:id="rId7"/>
    <p:sldId id="876" r:id="rId8"/>
    <p:sldId id="998" r:id="rId9"/>
    <p:sldId id="1026" r:id="rId10"/>
    <p:sldId id="999" r:id="rId11"/>
    <p:sldId id="1015" r:id="rId12"/>
    <p:sldId id="371" r:id="rId13"/>
    <p:sldId id="1001" r:id="rId14"/>
    <p:sldId id="1014" r:id="rId15"/>
    <p:sldId id="1002" r:id="rId16"/>
    <p:sldId id="1013" r:id="rId17"/>
    <p:sldId id="1023" r:id="rId18"/>
    <p:sldId id="1000" r:id="rId19"/>
    <p:sldId id="288" r:id="rId20"/>
    <p:sldId id="290" r:id="rId21"/>
    <p:sldId id="827" r:id="rId22"/>
    <p:sldId id="1008" r:id="rId23"/>
    <p:sldId id="375" r:id="rId24"/>
    <p:sldId id="1016" r:id="rId25"/>
    <p:sldId id="1024" r:id="rId26"/>
    <p:sldId id="1018" r:id="rId27"/>
    <p:sldId id="1017" r:id="rId28"/>
    <p:sldId id="1025" r:id="rId29"/>
    <p:sldId id="1022" r:id="rId30"/>
    <p:sldId id="1021" r:id="rId31"/>
    <p:sldId id="379" r:id="rId32"/>
    <p:sldId id="341" r:id="rId33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 Hunt" initials="PH" lastIdx="64" clrIdx="0">
    <p:extLst>
      <p:ext uri="{19B8F6BF-5375-455C-9EA6-DF929625EA0E}">
        <p15:presenceInfo xmlns:p15="http://schemas.microsoft.com/office/powerpoint/2012/main" userId="S::Paul.Hunt@urus.org::c5059934-7e03-40bc-86c0-717ae8f90c01" providerId="AD"/>
      </p:ext>
    </p:extLst>
  </p:cmAuthor>
  <p:cmAuthor id="2" name="Roy Wilson" initials="RW" lastIdx="1" clrIdx="1">
    <p:extLst>
      <p:ext uri="{19B8F6BF-5375-455C-9EA6-DF929625EA0E}">
        <p15:presenceInfo xmlns:p15="http://schemas.microsoft.com/office/powerpoint/2012/main" userId="Roy Wilson" providerId="None"/>
      </p:ext>
    </p:extLst>
  </p:cmAuthor>
  <p:cmAuthor id="3" name="Bob Welper" initials="BW" lastIdx="22" clrIdx="2">
    <p:extLst>
      <p:ext uri="{19B8F6BF-5375-455C-9EA6-DF929625EA0E}">
        <p15:presenceInfo xmlns:p15="http://schemas.microsoft.com/office/powerpoint/2012/main" userId="S::Bob.Welper@urus.org::9e4a3922-0deb-4c4e-8dcc-72f8e38aa601" providerId="AD"/>
      </p:ext>
    </p:extLst>
  </p:cmAuthor>
  <p:cmAuthor id="4" name="Jon Schefers" initials="JS" lastIdx="1" clrIdx="3">
    <p:extLst>
      <p:ext uri="{19B8F6BF-5375-455C-9EA6-DF929625EA0E}">
        <p15:presenceInfo xmlns:p15="http://schemas.microsoft.com/office/powerpoint/2012/main" userId="Jon Schefers" providerId="None"/>
      </p:ext>
    </p:extLst>
  </p:cmAuthor>
  <p:cmAuthor id="5" name="Jon Schefers" initials="JS [2]" lastIdx="1" clrIdx="4">
    <p:extLst>
      <p:ext uri="{19B8F6BF-5375-455C-9EA6-DF929625EA0E}">
        <p15:presenceInfo xmlns:p15="http://schemas.microsoft.com/office/powerpoint/2012/main" userId="S::Jon.Schefers@urus.org::fb8a1f60-46b4-462f-9a59-faf690658dd3" providerId="AD"/>
      </p:ext>
    </p:extLst>
  </p:cmAuthor>
  <p:cmAuthor id="6" name="John Cole" initials="JC" lastIdx="2" clrIdx="5">
    <p:extLst>
      <p:ext uri="{19B8F6BF-5375-455C-9EA6-DF929625EA0E}">
        <p15:presenceInfo xmlns:p15="http://schemas.microsoft.com/office/powerpoint/2012/main" userId="S::john.cole@urus.org::dce859ca-a69c-4b2e-9c63-aedc4f3b9c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526" autoAdjust="0"/>
    <p:restoredTop sz="89069" autoAdjust="0"/>
  </p:normalViewPr>
  <p:slideViewPr>
    <p:cSldViewPr snapToGrid="0">
      <p:cViewPr varScale="1">
        <p:scale>
          <a:sx n="157" d="100"/>
          <a:sy n="157" d="100"/>
        </p:scale>
        <p:origin x="12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 rot="5400000">
            <a:off x="-411873" y="498765"/>
            <a:ext cx="1282535" cy="458788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86B36-AD23-4774-8FB2-8553B595C00B}" type="datetimeFigureOut">
              <a:rPr lang="en-US" smtClean="0"/>
              <a:t>2/18/22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A717C-083D-4A29-A5DF-280DB2E50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31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3AF00-0FF8-4055-9184-7563EE4648D9}" type="datetimeFigureOut">
              <a:rPr lang="en-US" smtClean="0"/>
              <a:t>2/18/22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5D503-FA13-43A4-AFE9-21177593B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62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5D503-FA13-43A4-AFE9-21177593BF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5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9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70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81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6013" y="301061"/>
            <a:ext cx="9144000" cy="1006475"/>
          </a:xfrm>
        </p:spPr>
        <p:txBody>
          <a:bodyPr anchor="b"/>
          <a:lstStyle>
            <a:lvl1pPr algn="ctr">
              <a:defRPr sz="6000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6013" y="151759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and date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00768E-E66A-4092-A009-A281CE8942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951" y="5754545"/>
            <a:ext cx="3255389" cy="73833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C9E5889-621C-4733-B53C-B523BAC94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511077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1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188720"/>
            <a:ext cx="11216640" cy="5120640"/>
          </a:xfrm>
        </p:spPr>
        <p:txBody>
          <a:bodyPr/>
          <a:lstStyle>
            <a:lvl1pPr marL="274313" indent="-274313">
              <a:defRPr sz="2700"/>
            </a:lvl1pPr>
            <a:lvl2pPr marL="685783">
              <a:defRPr sz="2700"/>
            </a:lvl2pPr>
            <a:lvl3pPr marL="960096" indent="-274313"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7431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765843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URUS Executive Team, August 30, 2021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0BEAD8-1CC7-4166-9A61-33D44A986F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951" y="5754545"/>
            <a:ext cx="3255389" cy="73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23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5CFB65-14F6-4D8E-BE64-777CF6E8C8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951" y="5754545"/>
            <a:ext cx="3255389" cy="738330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BAFBA5-B986-AF48-9D41-53523FF73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765843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URUS Executive Team, August 30, 2021</a:t>
            </a:r>
          </a:p>
        </p:txBody>
      </p:sp>
    </p:spTree>
    <p:extLst>
      <p:ext uri="{BB962C8B-B14F-4D97-AF65-F5344CB8AC3E}">
        <p14:creationId xmlns:p14="http://schemas.microsoft.com/office/powerpoint/2010/main" val="292410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FC90BB-DB15-4D47-ABB6-7409BAF9C8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951" y="5754545"/>
            <a:ext cx="3255389" cy="738330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082909F-CD75-1D43-8CEC-2858D5FE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765843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URUS Executive Team, August 30, 2021</a:t>
            </a:r>
          </a:p>
        </p:txBody>
      </p:sp>
    </p:spTree>
    <p:extLst>
      <p:ext uri="{BB962C8B-B14F-4D97-AF65-F5344CB8AC3E}">
        <p14:creationId xmlns:p14="http://schemas.microsoft.com/office/powerpoint/2010/main" val="48128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193703D-0975-4786-A87C-78296D85BE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951" y="5754545"/>
            <a:ext cx="3255389" cy="738330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7F6D8EA-8D62-A744-B854-0F21991C8D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765843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URUS Executive Team, August 30, 2021</a:t>
            </a:r>
          </a:p>
        </p:txBody>
      </p:sp>
    </p:spTree>
    <p:extLst>
      <p:ext uri="{BB962C8B-B14F-4D97-AF65-F5344CB8AC3E}">
        <p14:creationId xmlns:p14="http://schemas.microsoft.com/office/powerpoint/2010/main" val="1262962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6F32CA-DA14-4FAB-8A69-131D6F9B93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951" y="5754545"/>
            <a:ext cx="3255389" cy="738330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898D301-414B-CE42-AC32-3B50E83F4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765843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URUS Executive Team, August 30, 2021</a:t>
            </a:r>
          </a:p>
        </p:txBody>
      </p:sp>
    </p:spTree>
    <p:extLst>
      <p:ext uri="{BB962C8B-B14F-4D97-AF65-F5344CB8AC3E}">
        <p14:creationId xmlns:p14="http://schemas.microsoft.com/office/powerpoint/2010/main" val="1633878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IP-2017 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8235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ADFDFD-1EB8-0A49-978A-D6E257B52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8157-2597-044A-A9AF-D14A7F6846AC}" type="datetimeFigureOut">
              <a:rPr lang="en-US" smtClean="0"/>
              <a:t>2/18/22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D86959-808F-B14C-AD62-705C8C24D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6BD65-98EA-7F4E-9FDB-3CDDB8CEA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5890-7C7D-2C44-B6C2-02EC9C05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10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82025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48C407D-7602-4F2A-9557-C35698389B9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951" y="5754545"/>
            <a:ext cx="3255389" cy="73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4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8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hyperlink" Target="http://www.afimilk.com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oo.gl/wu8YtR" TargetMode="External"/><Relationship Id="rId5" Type="http://schemas.openxmlformats.org/officeDocument/2006/relationships/image" Target="../media/image31.png"/><Relationship Id="rId4" Type="http://schemas.openxmlformats.org/officeDocument/2006/relationships/hyperlink" Target="http://c-lockinc.com/" TargetMode="External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cc.gov/reports-research/reports/broadband-progress-reports/2020-broadband-deployment-report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image" Target="../media/image44.jpe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32" Type="http://schemas.openxmlformats.org/officeDocument/2006/relationships/image" Target="../media/image73.jpe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31" Type="http://schemas.openxmlformats.org/officeDocument/2006/relationships/image" Target="../media/image72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C72E58-141E-494E-B2FD-FE139CEEF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602" y="1593301"/>
            <a:ext cx="11328849" cy="10064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The curse goes on and on: Thirsting for information on a sea of data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07A2081-3CA1-C94D-81BE-E10BF9B7F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013" y="4722031"/>
            <a:ext cx="9144000" cy="1655762"/>
          </a:xfrm>
        </p:spPr>
        <p:txBody>
          <a:bodyPr/>
          <a:lstStyle/>
          <a:p>
            <a:r>
              <a:rPr lang="en-US" dirty="0"/>
              <a:t>John B. Cole, PhD</a:t>
            </a:r>
          </a:p>
          <a:p>
            <a:r>
              <a:rPr lang="en-US" dirty="0"/>
              <a:t>PEAK Sr. VP for Research &amp; Development</a:t>
            </a:r>
          </a:p>
          <a:p>
            <a:r>
              <a:rPr lang="en-US" dirty="0" err="1"/>
              <a:t>john.cole@urus.org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06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 current phenotypes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en-GB" dirty="0"/>
              <a:t>Low dimensionality</a:t>
            </a:r>
          </a:p>
          <a:p>
            <a:pPr lvl="1">
              <a:lnSpc>
                <a:spcPts val="2800"/>
              </a:lnSpc>
            </a:pPr>
            <a:r>
              <a:rPr lang="en-GB" dirty="0"/>
              <a:t>Usually </a:t>
            </a:r>
            <a:r>
              <a:rPr lang="en-GB" dirty="0">
                <a:solidFill>
                  <a:srgbClr val="BA0000"/>
                </a:solidFill>
              </a:rPr>
              <a:t>few</a:t>
            </a:r>
            <a:r>
              <a:rPr lang="en-GB" dirty="0"/>
              <a:t> observations per lactation</a:t>
            </a:r>
          </a:p>
          <a:p>
            <a:pPr lvl="1">
              <a:lnSpc>
                <a:spcPts val="2800"/>
              </a:lnSpc>
            </a:pPr>
            <a:r>
              <a:rPr lang="en-GB" dirty="0"/>
              <a:t>Close </a:t>
            </a:r>
            <a:r>
              <a:rPr lang="en-GB" dirty="0">
                <a:solidFill>
                  <a:srgbClr val="BA0000"/>
                </a:solidFill>
              </a:rPr>
              <a:t>correspondence </a:t>
            </a:r>
            <a:r>
              <a:rPr lang="en-GB" dirty="0"/>
              <a:t>of phenotypes with values measured</a:t>
            </a:r>
          </a:p>
          <a:p>
            <a:pPr lvl="1">
              <a:lnSpc>
                <a:spcPts val="2800"/>
              </a:lnSpc>
            </a:pPr>
            <a:r>
              <a:rPr lang="en-GB" dirty="0"/>
              <a:t>Easy </a:t>
            </a:r>
            <a:r>
              <a:rPr lang="en-GB" dirty="0">
                <a:solidFill>
                  <a:srgbClr val="BA0000"/>
                </a:solidFill>
              </a:rPr>
              <a:t>transmission</a:t>
            </a:r>
            <a:r>
              <a:rPr lang="en-GB" dirty="0"/>
              <a:t> and </a:t>
            </a:r>
            <a:r>
              <a:rPr lang="en-GB" dirty="0">
                <a:solidFill>
                  <a:srgbClr val="BA0000"/>
                </a:solidFill>
              </a:rPr>
              <a:t>storage</a:t>
            </a:r>
          </a:p>
          <a:p>
            <a:pPr lvl="1">
              <a:lnSpc>
                <a:spcPts val="2800"/>
              </a:lnSpc>
            </a:pPr>
            <a:r>
              <a:rPr lang="en-GB" dirty="0"/>
              <a:t>Costs of data recording are relatively </a:t>
            </a:r>
            <a:r>
              <a:rPr lang="en-GB" dirty="0">
                <a:solidFill>
                  <a:srgbClr val="BA0000"/>
                </a:solidFill>
              </a:rPr>
              <a:t>low</a:t>
            </a:r>
          </a:p>
          <a:p>
            <a:pPr>
              <a:lnSpc>
                <a:spcPts val="2800"/>
              </a:lnSpc>
            </a:pPr>
            <a:endParaRPr lang="en-US" dirty="0"/>
          </a:p>
        </p:txBody>
      </p:sp>
      <p:pic>
        <p:nvPicPr>
          <p:cNvPr id="6" name="Picture 5" descr="Screen Shot 2014-05-14 at 8.26.32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934" y="4267214"/>
            <a:ext cx="11223292" cy="211796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56201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721D7-AA5E-8B42-9DE0-301106A17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is often relatively simple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164B93E-CA36-104F-94CA-98FE34AB6E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960605"/>
            <a:ext cx="7078362" cy="4659325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C95C78F-7A78-9048-A76C-6D188962FD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6562" y="1960605"/>
            <a:ext cx="3931509" cy="344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05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 new phenotypes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600"/>
              </a:lnSpc>
            </a:pPr>
            <a:r>
              <a:rPr lang="en-GB" sz="2600" dirty="0"/>
              <a:t>High dimensionality</a:t>
            </a:r>
          </a:p>
          <a:p>
            <a:pPr lvl="1">
              <a:lnSpc>
                <a:spcPts val="2600"/>
              </a:lnSpc>
              <a:buClr>
                <a:srgbClr val="000000"/>
              </a:buClr>
            </a:pPr>
            <a:r>
              <a:rPr lang="en-GB" sz="2600" i="1" dirty="0">
                <a:solidFill>
                  <a:srgbClr val="244270"/>
                </a:solidFill>
              </a:rPr>
              <a:t>Example:</a:t>
            </a:r>
            <a:r>
              <a:rPr lang="en-GB" sz="2600" dirty="0"/>
              <a:t> MIR produces </a:t>
            </a:r>
            <a:r>
              <a:rPr lang="en-GB" sz="2600" dirty="0">
                <a:solidFill>
                  <a:srgbClr val="BA0000"/>
                </a:solidFill>
              </a:rPr>
              <a:t>1,060</a:t>
            </a:r>
            <a:r>
              <a:rPr lang="en-GB" sz="2600" dirty="0"/>
              <a:t> points/observation</a:t>
            </a:r>
          </a:p>
          <a:p>
            <a:pPr lvl="1">
              <a:lnSpc>
                <a:spcPts val="2600"/>
              </a:lnSpc>
              <a:buClr>
                <a:srgbClr val="000000"/>
              </a:buClr>
            </a:pPr>
            <a:r>
              <a:rPr lang="en-GB" sz="2600" dirty="0">
                <a:solidFill>
                  <a:srgbClr val="BA0000"/>
                </a:solidFill>
              </a:rPr>
              <a:t>Disconnect</a:t>
            </a:r>
            <a:r>
              <a:rPr lang="en-GB" sz="2600" dirty="0"/>
              <a:t> between trait and measurement</a:t>
            </a:r>
          </a:p>
          <a:p>
            <a:pPr lvl="1">
              <a:lnSpc>
                <a:spcPts val="2600"/>
              </a:lnSpc>
              <a:buClr>
                <a:schemeClr val="tx1"/>
              </a:buClr>
            </a:pPr>
            <a:r>
              <a:rPr lang="en-GB" sz="2600" dirty="0">
                <a:solidFill>
                  <a:srgbClr val="B00000"/>
                </a:solidFill>
              </a:rPr>
              <a:t>More resources</a:t>
            </a:r>
            <a:r>
              <a:rPr lang="en-GB" sz="2600" dirty="0"/>
              <a:t> needed for transmissi</a:t>
            </a:r>
            <a:r>
              <a:rPr lang="en-GB" sz="2600" dirty="0">
                <a:solidFill>
                  <a:srgbClr val="000000"/>
                </a:solidFill>
              </a:rPr>
              <a:t>on, storage, and analysis</a:t>
            </a:r>
          </a:p>
          <a:p>
            <a:pPr lvl="1">
              <a:lnSpc>
                <a:spcPts val="2600"/>
              </a:lnSpc>
            </a:pPr>
            <a:r>
              <a:rPr lang="en-GB" sz="2600" dirty="0">
                <a:solidFill>
                  <a:srgbClr val="000000"/>
                </a:solidFill>
              </a:rPr>
              <a:t>Phenotyping costs can be </a:t>
            </a:r>
            <a:r>
              <a:rPr lang="en-GB" sz="2600" dirty="0">
                <a:solidFill>
                  <a:srgbClr val="C00000"/>
                </a:solidFill>
              </a:rPr>
              <a:t>high</a:t>
            </a:r>
            <a:r>
              <a:rPr lang="en-GB" sz="2600" dirty="0">
                <a:solidFill>
                  <a:srgbClr val="000000"/>
                </a:solidFill>
              </a:rPr>
              <a:t> (e.g., feed intake)</a:t>
            </a:r>
          </a:p>
          <a:p>
            <a:pPr>
              <a:lnSpc>
                <a:spcPts val="2600"/>
              </a:lnSpc>
            </a:pPr>
            <a:endParaRPr lang="en-US" sz="2600" dirty="0"/>
          </a:p>
        </p:txBody>
      </p:sp>
      <p:pic>
        <p:nvPicPr>
          <p:cNvPr id="5" name="Picture 4" descr="Screen Shot 2014-05-13 at 9.28.46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733" y="3989539"/>
            <a:ext cx="10388531" cy="246596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04250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3190B-48D9-7642-A837-F6FA3B954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Interactions grow quadratically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D57CEA-DF20-9944-9AF2-49817FEC7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057" y="1935447"/>
            <a:ext cx="4654296" cy="480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14AF3D2-72C1-9E4C-A947-9E615960C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6887" y="1941739"/>
            <a:ext cx="5020056" cy="479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A009DB-F0F2-EE4F-81B4-D56F21E742E2}"/>
              </a:ext>
            </a:extLst>
          </p:cNvPr>
          <p:cNvSpPr txBox="1"/>
          <p:nvPr/>
        </p:nvSpPr>
        <p:spPr>
          <a:xfrm>
            <a:off x="4812869" y="2389632"/>
            <a:ext cx="23354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Milk test day data (left): 10 samples, 45 interactions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6C93A4-FE4F-9947-B497-DE464580F418}"/>
              </a:ext>
            </a:extLst>
          </p:cNvPr>
          <p:cNvSpPr txBox="1"/>
          <p:nvPr/>
        </p:nvSpPr>
        <p:spPr>
          <a:xfrm>
            <a:off x="4559808" y="5046504"/>
            <a:ext cx="25397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Milk spectral data (right): 1,060 measurements, 56,179,470  interactions</a:t>
            </a:r>
          </a:p>
        </p:txBody>
      </p:sp>
      <p:sp>
        <p:nvSpPr>
          <p:cNvPr id="3" name="Bent Arrow 2">
            <a:extLst>
              <a:ext uri="{FF2B5EF4-FFF2-40B4-BE49-F238E27FC236}">
                <a16:creationId xmlns:a16="http://schemas.microsoft.com/office/drawing/2014/main" id="{9168CC17-2863-0049-A71C-135CDA6A2F96}"/>
              </a:ext>
            </a:extLst>
          </p:cNvPr>
          <p:cNvSpPr/>
          <p:nvPr/>
        </p:nvSpPr>
        <p:spPr>
          <a:xfrm rot="10800000">
            <a:off x="4917232" y="3434536"/>
            <a:ext cx="1073019" cy="1015661"/>
          </a:xfrm>
          <a:prstGeom prst="bentArrow">
            <a:avLst>
              <a:gd name="adj1" fmla="val 25000"/>
              <a:gd name="adj2" fmla="val 22674"/>
              <a:gd name="adj3" fmla="val 25000"/>
              <a:gd name="adj4" fmla="val 43750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Bent Arrow 7">
            <a:extLst>
              <a:ext uri="{FF2B5EF4-FFF2-40B4-BE49-F238E27FC236}">
                <a16:creationId xmlns:a16="http://schemas.microsoft.com/office/drawing/2014/main" id="{3D271EF3-485E-0E43-8000-15129C5FAC24}"/>
              </a:ext>
            </a:extLst>
          </p:cNvPr>
          <p:cNvSpPr/>
          <p:nvPr/>
        </p:nvSpPr>
        <p:spPr>
          <a:xfrm>
            <a:off x="6075335" y="4056326"/>
            <a:ext cx="1073019" cy="1015661"/>
          </a:xfrm>
          <a:prstGeom prst="bentArrow">
            <a:avLst>
              <a:gd name="adj1" fmla="val 25000"/>
              <a:gd name="adj2" fmla="val 22674"/>
              <a:gd name="adj3" fmla="val 25000"/>
              <a:gd name="adj4" fmla="val 43750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30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5335A-A48B-BF49-A8E1-CE3EE1E9B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are easy, meaning is hard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6BFA05-3107-014F-B49F-DE5A26A8E20D}"/>
              </a:ext>
            </a:extLst>
          </p:cNvPr>
          <p:cNvGrpSpPr/>
          <p:nvPr/>
        </p:nvGrpSpPr>
        <p:grpSpPr>
          <a:xfrm>
            <a:off x="269080" y="1485106"/>
            <a:ext cx="11653840" cy="5148072"/>
            <a:chOff x="269080" y="1485106"/>
            <a:chExt cx="11653840" cy="5148072"/>
          </a:xfrm>
        </p:grpSpPr>
        <p:pic>
          <p:nvPicPr>
            <p:cNvPr id="5122" name="Picture 2" descr="Cube-shaped &amp;#39;hut&amp;#39; on moon just a rock | CTV News">
              <a:extLst>
                <a:ext uri="{FF2B5EF4-FFF2-40B4-BE49-F238E27FC236}">
                  <a16:creationId xmlns:a16="http://schemas.microsoft.com/office/drawing/2014/main" id="{637DF0E5-1D42-404E-8B49-9D1304B17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4367" y="1485106"/>
              <a:ext cx="9148553" cy="51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Chang'e-4 lunar mission: What's next for lunar rover Yutu ...">
              <a:extLst>
                <a:ext uri="{FF2B5EF4-FFF2-40B4-BE49-F238E27FC236}">
                  <a16:creationId xmlns:a16="http://schemas.microsoft.com/office/drawing/2014/main" id="{5BF8CE34-4577-104B-8158-ED8A753BCF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9080" y="3395845"/>
              <a:ext cx="3169298" cy="3237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7E4803E-E3BC-A049-99C2-91FB93E66825}"/>
                </a:ext>
              </a:extLst>
            </p:cNvPr>
            <p:cNvSpPr/>
            <p:nvPr/>
          </p:nvSpPr>
          <p:spPr>
            <a:xfrm>
              <a:off x="4693297" y="3457309"/>
              <a:ext cx="531845" cy="522840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40DBE73-936A-974C-AECF-C25095DF706D}"/>
                </a:ext>
              </a:extLst>
            </p:cNvPr>
            <p:cNvCxnSpPr>
              <a:endCxn id="5" idx="3"/>
            </p:cNvCxnSpPr>
            <p:nvPr/>
          </p:nvCxnSpPr>
          <p:spPr>
            <a:xfrm flipV="1">
              <a:off x="2369976" y="3903581"/>
              <a:ext cx="2401208" cy="111093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26" name="Picture 6" descr="It's the Great Pumpkin Charlie Brown- Charlie Brown Ghost costume. &quot;I got a  rock.&quot; … | Snoopy halloween, Charlie brown halloween, Halloween yard art">
              <a:extLst>
                <a:ext uri="{FF2B5EF4-FFF2-40B4-BE49-F238E27FC236}">
                  <a16:creationId xmlns:a16="http://schemas.microsoft.com/office/drawing/2014/main" id="{929AE2C5-E211-D04B-B700-732C166C22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804849" y="5066523"/>
              <a:ext cx="1118071" cy="1558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8" name="Picture 8" descr="Remember the Face on Mars? | At the Smithsonian | Smithsonian Magazine">
            <a:extLst>
              <a:ext uri="{FF2B5EF4-FFF2-40B4-BE49-F238E27FC236}">
                <a16:creationId xmlns:a16="http://schemas.microsoft.com/office/drawing/2014/main" id="{3E89EE65-562A-D540-9C8A-7F0F37B8E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0" y="1485106"/>
            <a:ext cx="1174685" cy="131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226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the outside of the cow?</a:t>
            </a:r>
          </a:p>
        </p:txBody>
      </p:sp>
      <p:pic>
        <p:nvPicPr>
          <p:cNvPr id="9" name="Picture 8" descr="Amish_dairy_farm_3.jpg"/>
          <p:cNvPicPr>
            <a:picLocks noChangeAspect="1"/>
          </p:cNvPicPr>
          <p:nvPr/>
        </p:nvPicPr>
        <p:blipFill>
          <a:blip r:embed="rId3" cstate="print">
            <a:lum bright="-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13888" y="1364199"/>
            <a:ext cx="9162288" cy="54314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060676" y="4709935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Parlor:</a:t>
            </a:r>
            <a:r>
              <a:rPr lang="en-US" b="1" dirty="0"/>
              <a:t> </a:t>
            </a:r>
            <a:r>
              <a:rPr lang="en-US" b="1" dirty="0">
                <a:solidFill>
                  <a:schemeClr val="bg1"/>
                </a:solidFill>
              </a:rPr>
              <a:t>yield, composition, milking speed, conductivity, progesterone, temperature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23004" y="5957457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Pasture:</a:t>
            </a:r>
            <a:r>
              <a:rPr lang="en-US" b="1" dirty="0"/>
              <a:t> </a:t>
            </a:r>
            <a:r>
              <a:rPr lang="en-US" b="1" dirty="0">
                <a:solidFill>
                  <a:srgbClr val="FFFFFF"/>
                </a:solidFill>
              </a:rPr>
              <a:t>soil type/composition, nutrient composition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71688" y="5049603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Silo/bunker:</a:t>
            </a:r>
            <a:r>
              <a:rPr lang="en-US" b="1" dirty="0"/>
              <a:t> </a:t>
            </a:r>
            <a:r>
              <a:rPr lang="en-US" b="1" dirty="0">
                <a:solidFill>
                  <a:srgbClr val="FFFFFF"/>
                </a:solidFill>
              </a:rPr>
              <a:t>ration composition, nutrient profiles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42504" y="2318853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Herdsmen/consultants: </a:t>
            </a:r>
            <a:r>
              <a:rPr lang="en-US" b="1" dirty="0"/>
              <a:t>Health events, foot/claw health, veterinary treatments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08832" y="1652909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Barn: </a:t>
            </a:r>
            <a:r>
              <a:rPr lang="en-US" b="1" dirty="0"/>
              <a:t>Flooring type, bedding materials, density, weather data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01600" y="5940312"/>
            <a:ext cx="4199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Laboratory/milk plant:</a:t>
            </a:r>
            <a:r>
              <a:rPr lang="en-US" b="1" dirty="0"/>
              <a:t> </a:t>
            </a:r>
            <a:r>
              <a:rPr lang="en-US" b="1" dirty="0">
                <a:solidFill>
                  <a:srgbClr val="FFFFFF"/>
                </a:solidFill>
              </a:rPr>
              <a:t>detailed milk composition</a:t>
            </a:r>
            <a:r>
              <a:rPr lang="en-US" b="1">
                <a:solidFill>
                  <a:srgbClr val="FFFFFF"/>
                </a:solidFill>
              </a:rPr>
              <a:t>, mid-infrared spectral data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65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Traditional phenotyping scheme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779008" y="1642745"/>
            <a:ext cx="5574792" cy="4351338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2700"/>
              </a:lnSpc>
              <a:spcAft>
                <a:spcPts val="1800"/>
              </a:spcAft>
            </a:pPr>
            <a:r>
              <a:rPr lang="en-US" sz="3200" dirty="0"/>
              <a:t>Current milk recording</a:t>
            </a:r>
          </a:p>
          <a:p>
            <a:pPr>
              <a:lnSpc>
                <a:spcPts val="2700"/>
              </a:lnSpc>
              <a:spcAft>
                <a:spcPts val="1800"/>
              </a:spcAft>
            </a:pPr>
            <a:r>
              <a:rPr lang="en-US" sz="3200" dirty="0"/>
              <a:t>Many farms participate</a:t>
            </a:r>
          </a:p>
          <a:p>
            <a:pPr>
              <a:lnSpc>
                <a:spcPts val="2700"/>
              </a:lnSpc>
              <a:spcAft>
                <a:spcPts val="1800"/>
              </a:spcAft>
            </a:pPr>
            <a:r>
              <a:rPr lang="en-US" sz="3200" dirty="0"/>
              <a:t>Low-intensity </a:t>
            </a:r>
            <a:r>
              <a:rPr lang="en-US" sz="3200" dirty="0" err="1"/>
              <a:t>phenotyping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523C"/>
                </a:solidFill>
              </a:rPr>
              <a:t>(few measurements per cow)</a:t>
            </a:r>
          </a:p>
          <a:p>
            <a:pPr>
              <a:lnSpc>
                <a:spcPts val="2700"/>
              </a:lnSpc>
              <a:spcAft>
                <a:spcPts val="1800"/>
              </a:spcAft>
            </a:pPr>
            <a:r>
              <a:rPr lang="en-US" sz="3200" dirty="0"/>
              <a:t>Well-suited to traits with low recording costs</a:t>
            </a:r>
          </a:p>
          <a:p>
            <a:pPr>
              <a:lnSpc>
                <a:spcPts val="2700"/>
              </a:lnSpc>
              <a:spcAft>
                <a:spcPts val="1800"/>
              </a:spcAft>
            </a:pPr>
            <a:endParaRPr lang="en-US" sz="2600" dirty="0"/>
          </a:p>
        </p:txBody>
      </p:sp>
      <p:grpSp>
        <p:nvGrpSpPr>
          <p:cNvPr id="64" name="Group 63"/>
          <p:cNvGrpSpPr/>
          <p:nvPr/>
        </p:nvGrpSpPr>
        <p:grpSpPr>
          <a:xfrm>
            <a:off x="294134" y="1645920"/>
            <a:ext cx="4662729" cy="2047193"/>
            <a:chOff x="1509471" y="3753857"/>
            <a:chExt cx="4662729" cy="2047192"/>
          </a:xfrm>
        </p:grpSpPr>
        <p:pic>
          <p:nvPicPr>
            <p:cNvPr id="55" name="Picture 2" descr="https://www.ars.usda.gov/ARSUserFiles/oc/graphics/photos/feb98/k7964-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3753857"/>
              <a:ext cx="4572000" cy="1780675"/>
            </a:xfrm>
            <a:prstGeom prst="rect">
              <a:avLst/>
            </a:prstGeom>
            <a:noFill/>
          </p:spPr>
        </p:pic>
        <p:sp>
          <p:nvSpPr>
            <p:cNvPr id="56" name="Rectangle 55"/>
            <p:cNvSpPr/>
            <p:nvPr/>
          </p:nvSpPr>
          <p:spPr>
            <a:xfrm>
              <a:off x="1509471" y="5524050"/>
              <a:ext cx="164992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i="1" dirty="0">
                  <a:solidFill>
                    <a:srgbClr val="00563F"/>
                  </a:solidFill>
                </a:rPr>
                <a:t>Source: </a:t>
              </a:r>
              <a:r>
                <a:rPr lang="en-US" sz="1200" b="1" dirty="0">
                  <a:solidFill>
                    <a:srgbClr val="244270"/>
                  </a:solidFill>
                </a:rPr>
                <a:t>ARS, USDA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153528" y="3701627"/>
            <a:ext cx="2173364" cy="3116187"/>
            <a:chOff x="6283281" y="3276600"/>
            <a:chExt cx="2173364" cy="3116187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73845" y="3276600"/>
              <a:ext cx="2082800" cy="2844800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6283281" y="6115788"/>
              <a:ext cx="199149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i="1" dirty="0">
                  <a:solidFill>
                    <a:srgbClr val="00503E"/>
                  </a:solidFill>
                </a:rPr>
                <a:t>Source:</a:t>
              </a:r>
              <a:r>
                <a:rPr lang="en-US" sz="1200" b="1" i="1" dirty="0">
                  <a:solidFill>
                    <a:srgbClr val="244270"/>
                  </a:solidFill>
                </a:rPr>
                <a:t> </a:t>
              </a:r>
              <a:r>
                <a:rPr lang="en-US" sz="1200" b="1" dirty="0">
                  <a:solidFill>
                    <a:srgbClr val="244270"/>
                  </a:solidFill>
                </a:rPr>
                <a:t>John B. Cole</a:t>
              </a:r>
            </a:p>
          </p:txBody>
        </p:sp>
      </p:grpSp>
      <p:grpSp>
        <p:nvGrpSpPr>
          <p:cNvPr id="70" name="Group 69"/>
          <p:cNvGrpSpPr>
            <a:grpSpLocks noChangeAspect="1"/>
          </p:cNvGrpSpPr>
          <p:nvPr/>
        </p:nvGrpSpPr>
        <p:grpSpPr>
          <a:xfrm>
            <a:off x="294135" y="3934690"/>
            <a:ext cx="3407532" cy="2487818"/>
            <a:chOff x="1119380" y="3776592"/>
            <a:chExt cx="3657600" cy="2670391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99126" y="3776592"/>
              <a:ext cx="2925898" cy="23808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1119380" y="6149656"/>
              <a:ext cx="3657600" cy="297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i="1" dirty="0">
                  <a:solidFill>
                    <a:srgbClr val="00563F"/>
                  </a:solidFill>
                </a:rPr>
                <a:t>Source: </a:t>
              </a:r>
              <a:r>
                <a:rPr lang="en-US" sz="1200" b="1" dirty="0">
                  <a:solidFill>
                    <a:srgbClr val="244270"/>
                  </a:solidFill>
                </a:rPr>
                <a:t>North Florida Holsteins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4258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Alternative phenotyping scheme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6132736" y="1484249"/>
            <a:ext cx="5730080" cy="4351338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100000"/>
              </a:lnSpc>
              <a:spcAft>
                <a:spcPts val="1800"/>
              </a:spcAft>
            </a:pPr>
            <a:r>
              <a:rPr lang="en-US" sz="3200" dirty="0">
                <a:solidFill>
                  <a:schemeClr val="accent6"/>
                </a:solidFill>
              </a:rPr>
              <a:t>Few farms</a:t>
            </a:r>
          </a:p>
          <a:p>
            <a:pPr indent="0">
              <a:lnSpc>
                <a:spcPct val="100000"/>
              </a:lnSpc>
              <a:spcAft>
                <a:spcPts val="1800"/>
              </a:spcAft>
            </a:pPr>
            <a:r>
              <a:rPr lang="en-US" sz="3200" dirty="0">
                <a:solidFill>
                  <a:schemeClr val="accent6"/>
                </a:solidFill>
              </a:rPr>
              <a:t>Intensive phenotyping</a:t>
            </a:r>
          </a:p>
          <a:p>
            <a:pPr indent="0">
              <a:lnSpc>
                <a:spcPct val="100000"/>
              </a:lnSpc>
            </a:pPr>
            <a:r>
              <a:rPr lang="en-US" sz="3200" dirty="0">
                <a:solidFill>
                  <a:schemeClr val="accent6"/>
                </a:solidFill>
              </a:rPr>
              <a:t>Use cases</a:t>
            </a:r>
          </a:p>
          <a:p>
            <a:pPr lvl="1" indent="0">
              <a:lnSpc>
                <a:spcPct val="100000"/>
              </a:lnSpc>
            </a:pPr>
            <a:r>
              <a:rPr lang="en-US" sz="3200" dirty="0">
                <a:solidFill>
                  <a:schemeClr val="accent6"/>
                </a:solidFill>
              </a:rPr>
              <a:t>Expensive-to-measure traits</a:t>
            </a:r>
          </a:p>
          <a:p>
            <a:pPr lvl="1" indent="0">
              <a:lnSpc>
                <a:spcPct val="100000"/>
              </a:lnSpc>
            </a:pPr>
            <a:r>
              <a:rPr lang="en-US" sz="3200" dirty="0">
                <a:solidFill>
                  <a:schemeClr val="accent6"/>
                </a:solidFill>
              </a:rPr>
              <a:t>Developing countries</a:t>
            </a:r>
          </a:p>
          <a:p>
            <a:pPr>
              <a:lnSpc>
                <a:spcPts val="2700"/>
              </a:lnSpc>
            </a:pPr>
            <a:endParaRPr lang="en-US" sz="2600" dirty="0"/>
          </a:p>
        </p:txBody>
      </p:sp>
      <p:grpSp>
        <p:nvGrpSpPr>
          <p:cNvPr id="2" name="Group 1"/>
          <p:cNvGrpSpPr/>
          <p:nvPr/>
        </p:nvGrpSpPr>
        <p:grpSpPr>
          <a:xfrm>
            <a:off x="599218" y="1530738"/>
            <a:ext cx="2785537" cy="2061683"/>
            <a:chOff x="356487" y="2209800"/>
            <a:chExt cx="2785537" cy="206168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41157" y="2209800"/>
              <a:ext cx="2700867" cy="1784684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356487" y="3994484"/>
              <a:ext cx="201408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i="1" dirty="0">
                  <a:solidFill>
                    <a:srgbClr val="00503E"/>
                  </a:solidFill>
                </a:rPr>
                <a:t>Source:</a:t>
              </a:r>
              <a:r>
                <a:rPr lang="en-US" sz="1200" b="1" i="1" dirty="0">
                  <a:solidFill>
                    <a:srgbClr val="244270"/>
                  </a:solidFill>
                </a:rPr>
                <a:t> </a:t>
              </a:r>
              <a:r>
                <a:rPr lang="en-US" sz="1200" b="1" dirty="0">
                  <a:solidFill>
                    <a:srgbClr val="244270"/>
                  </a:solidFill>
                </a:rPr>
                <a:t>John B. Cole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457630" y="1465291"/>
            <a:ext cx="2440539" cy="2399569"/>
            <a:chOff x="6019800" y="3534466"/>
            <a:chExt cx="2440538" cy="239956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9800" y="3534466"/>
              <a:ext cx="2440538" cy="21225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Rectangle 25"/>
            <p:cNvSpPr/>
            <p:nvPr/>
          </p:nvSpPr>
          <p:spPr>
            <a:xfrm>
              <a:off x="6019800" y="5657035"/>
              <a:ext cx="244053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00523C"/>
                  </a:solidFill>
                </a:rPr>
                <a:t>Source:</a:t>
              </a:r>
              <a:r>
                <a:rPr lang="en-US" sz="1200" b="1" dirty="0">
                  <a:solidFill>
                    <a:srgbClr val="00523C"/>
                  </a:solidFill>
                </a:rPr>
                <a:t> </a:t>
              </a:r>
              <a:r>
                <a:rPr lang="en-US" sz="1200" b="1" dirty="0">
                  <a:solidFill>
                    <a:srgbClr val="00523C"/>
                  </a:solidFill>
                  <a:hlinkClick r:id="rId4"/>
                </a:rPr>
                <a:t>http://c-lockinc.com/</a:t>
              </a:r>
              <a:endParaRPr lang="en-US" sz="1200" b="1" dirty="0">
                <a:solidFill>
                  <a:srgbClr val="00523C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22709" y="4284974"/>
            <a:ext cx="2795652" cy="2357059"/>
            <a:chOff x="5401730" y="1744646"/>
            <a:chExt cx="2795652" cy="235705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486400" y="1744646"/>
              <a:ext cx="2651760" cy="2082144"/>
            </a:xfrm>
            <a:prstGeom prst="rect">
              <a:avLst/>
            </a:prstGeom>
            <a:ln>
              <a:noFill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401730" y="3824706"/>
              <a:ext cx="279565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i="1" dirty="0">
                  <a:solidFill>
                    <a:srgbClr val="00523C"/>
                  </a:solidFill>
                </a:rPr>
                <a:t>Source:</a:t>
              </a:r>
              <a:r>
                <a:rPr lang="en-US" sz="1200" b="1" dirty="0">
                  <a:solidFill>
                    <a:srgbClr val="00523C"/>
                  </a:solidFill>
                </a:rPr>
                <a:t> </a:t>
              </a:r>
              <a:r>
                <a:rPr lang="en-US" sz="1200" b="1" dirty="0">
                  <a:solidFill>
                    <a:srgbClr val="00523C"/>
                  </a:solidFill>
                  <a:hlinkClick r:id="rId6"/>
                </a:rPr>
                <a:t>http://goo.gl/wu8YtR</a:t>
              </a:r>
              <a:endParaRPr lang="en-US" sz="1200" b="1" dirty="0">
                <a:solidFill>
                  <a:srgbClr val="00523C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38129" y="3868254"/>
            <a:ext cx="2795652" cy="2773774"/>
            <a:chOff x="-111710" y="3613423"/>
            <a:chExt cx="2795652" cy="2773773"/>
          </a:xfrm>
        </p:grpSpPr>
        <p:sp>
          <p:nvSpPr>
            <p:cNvPr id="29" name="Rectangle 28"/>
            <p:cNvSpPr/>
            <p:nvPr/>
          </p:nvSpPr>
          <p:spPr>
            <a:xfrm>
              <a:off x="-111710" y="6110197"/>
              <a:ext cx="279565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i="1" dirty="0">
                  <a:solidFill>
                    <a:srgbClr val="00523C"/>
                  </a:solidFill>
                </a:rPr>
                <a:t>Source:</a:t>
              </a:r>
              <a:r>
                <a:rPr lang="en-US" sz="1200" b="1" dirty="0">
                  <a:solidFill>
                    <a:srgbClr val="00523C"/>
                  </a:solidFill>
                </a:rPr>
                <a:t> </a:t>
              </a:r>
              <a:r>
                <a:rPr lang="en-US" sz="1200" b="1" dirty="0">
                  <a:solidFill>
                    <a:srgbClr val="00523C"/>
                  </a:solidFill>
                  <a:hlinkClick r:id="rId7"/>
                </a:rPr>
                <a:t>http://www.afimilk.com/</a:t>
              </a:r>
              <a:endParaRPr lang="en-US" sz="1200" b="1" dirty="0">
                <a:solidFill>
                  <a:srgbClr val="00523C"/>
                </a:solidFill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59985" y="4959893"/>
              <a:ext cx="1325880" cy="117957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17997" y="3613423"/>
              <a:ext cx="1143000" cy="157637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1705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8DE3A-97CD-214F-9DA1-5749DCF3B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High-throughput phenotyping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D554662-AF50-2648-9112-4BCDB29A5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64210" y="1496441"/>
            <a:ext cx="6962140" cy="4351338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4F9024-2F2E-284C-B4C6-01602E6DF0B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5975" y="960438"/>
            <a:ext cx="5026025" cy="274637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3E112E-4DF4-AF4E-BEEC-299D0356D061}"/>
              </a:ext>
            </a:extLst>
          </p:cNvPr>
          <p:cNvSpPr txBox="1"/>
          <p:nvPr/>
        </p:nvSpPr>
        <p:spPr>
          <a:xfrm>
            <a:off x="664210" y="6050293"/>
            <a:ext cx="550018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/>
              <a:t>Source:</a:t>
            </a:r>
            <a:r>
              <a:rPr lang="en-US" sz="1867" dirty="0"/>
              <a:t> </a:t>
            </a:r>
            <a:r>
              <a:rPr lang="en-US" sz="1867" dirty="0" err="1"/>
              <a:t>Fahlgren</a:t>
            </a:r>
            <a:r>
              <a:rPr lang="en-US" sz="1867" dirty="0"/>
              <a:t> et al. (2015; https://</a:t>
            </a:r>
            <a:r>
              <a:rPr lang="en-US" sz="1867" dirty="0" err="1"/>
              <a:t>doi.org</a:t>
            </a:r>
            <a:r>
              <a:rPr lang="en-US" sz="1867" dirty="0"/>
              <a:t>/10.1016/j.pbi.2015.02.006).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5A41F2-691F-A14F-A968-5B2279119E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340" y="1484248"/>
            <a:ext cx="4233164" cy="351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8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2BCC-03D4-564D-8C9D-65C3C48EE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19816" cy="1325563"/>
          </a:xfrm>
        </p:spPr>
        <p:txBody>
          <a:bodyPr>
            <a:normAutofit/>
          </a:bodyPr>
          <a:lstStyle/>
          <a:p>
            <a:r>
              <a:rPr lang="en-US" dirty="0"/>
              <a:t>Next-generation automated phenotyping?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64AC01-4964-3E4D-8AC1-BB59A228EC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144" y="1451706"/>
            <a:ext cx="4870229" cy="53276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87471D-F7D4-5C41-9769-E9C209CDAB19}"/>
              </a:ext>
            </a:extLst>
          </p:cNvPr>
          <p:cNvSpPr txBox="1"/>
          <p:nvPr/>
        </p:nvSpPr>
        <p:spPr>
          <a:xfrm rot="5400000">
            <a:off x="3127393" y="4358244"/>
            <a:ext cx="4604514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Source:</a:t>
            </a:r>
            <a:r>
              <a:rPr lang="en-US" sz="1600" dirty="0"/>
              <a:t> Aimee Schulz (@</a:t>
            </a:r>
            <a:r>
              <a:rPr lang="en-US" sz="1600" dirty="0" err="1"/>
              <a:t>aimeejschulz</a:t>
            </a:r>
            <a:r>
              <a:rPr lang="en-US" sz="1600" dirty="0"/>
              <a:t>)</a:t>
            </a:r>
          </a:p>
        </p:txBody>
      </p:sp>
      <p:pic>
        <p:nvPicPr>
          <p:cNvPr id="1026" name="Picture 2" descr="https://ichef.bbci.co.uk/images/ic/480xn/p029yw7y.jpg">
            <a:extLst>
              <a:ext uri="{FF2B5EF4-FFF2-40B4-BE49-F238E27FC236}">
                <a16:creationId xmlns:a16="http://schemas.microsoft.com/office/drawing/2014/main" id="{3A614848-8811-0A43-B70C-3F5C430B9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52217" y="1451706"/>
            <a:ext cx="4486656" cy="530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6BEC9C-B2E2-574C-82D8-BB6C96DB07F3}"/>
              </a:ext>
            </a:extLst>
          </p:cNvPr>
          <p:cNvSpPr txBox="1"/>
          <p:nvPr/>
        </p:nvSpPr>
        <p:spPr>
          <a:xfrm rot="5400000">
            <a:off x="4880682" y="4307824"/>
            <a:ext cx="4604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Source:</a:t>
            </a:r>
            <a:r>
              <a:rPr lang="en-US" sz="1600" dirty="0"/>
              <a:t> </a:t>
            </a:r>
            <a:r>
              <a:rPr lang="en-US" sz="1600" dirty="0" err="1"/>
              <a:t>Skaro</a:t>
            </a:r>
            <a:r>
              <a:rPr lang="en-US" sz="1600" dirty="0"/>
              <a:t> Ministry of Science/BBC One</a:t>
            </a:r>
          </a:p>
        </p:txBody>
      </p:sp>
    </p:spTree>
    <p:extLst>
      <p:ext uri="{BB962C8B-B14F-4D97-AF65-F5344CB8AC3E}">
        <p14:creationId xmlns:p14="http://schemas.microsoft.com/office/powerpoint/2010/main" val="3307280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Topics for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838200" y="1816295"/>
            <a:ext cx="5029200" cy="4351338"/>
          </a:xfrm>
          <a:prstGeom prst="rect">
            <a:avLst/>
          </a:prstGeom>
        </p:spPr>
        <p:txBody>
          <a:bodyPr/>
          <a:lstStyle/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What do we want?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Why do we want it?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What have we done!?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How do we get out of this mess?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29580-E50A-2B40-B37F-F26DCCF54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647" y="2004129"/>
            <a:ext cx="6232850" cy="465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49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A80A55B-280E-7840-AA5D-35E26292E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7080" cy="1325563"/>
          </a:xfrm>
        </p:spPr>
        <p:txBody>
          <a:bodyPr>
            <a:normAutofit/>
          </a:bodyPr>
          <a:lstStyle/>
          <a:p>
            <a:r>
              <a:rPr lang="en-US" dirty="0"/>
              <a:t>Do more data make prediction more difficult?	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410E6D-1C1C-F647-BE2D-67C4B16342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Genetic prediction</a:t>
            </a:r>
          </a:p>
          <a:p>
            <a:pPr lvl="1"/>
            <a:r>
              <a:rPr lang="en-US" dirty="0"/>
              <a:t>Volume of data not a problem </a:t>
            </a:r>
            <a:r>
              <a:rPr lang="en-US" i="1" dirty="0"/>
              <a:t>per se</a:t>
            </a:r>
          </a:p>
          <a:p>
            <a:pPr lvl="1"/>
            <a:r>
              <a:rPr lang="en-US" dirty="0"/>
              <a:t>New data may need more complex models</a:t>
            </a:r>
          </a:p>
          <a:p>
            <a:pPr lvl="1"/>
            <a:r>
              <a:rPr lang="en-US" dirty="0"/>
              <a:t>Causal inference remains challenging, but is needed to bridge gaps</a:t>
            </a:r>
          </a:p>
          <a:p>
            <a:pPr lvl="1"/>
            <a:r>
              <a:rPr lang="en-US" dirty="0"/>
              <a:t>Advancements will be </a:t>
            </a:r>
            <a:r>
              <a:rPr lang="en-US" u="sng" dirty="0">
                <a:solidFill>
                  <a:schemeClr val="tx2"/>
                </a:solidFill>
              </a:rPr>
              <a:t>incremental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5D8CAF-68C5-3149-BDCA-000E3CF362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Phenotypic prediction</a:t>
            </a:r>
          </a:p>
          <a:p>
            <a:pPr lvl="1"/>
            <a:r>
              <a:rPr lang="en-US" dirty="0"/>
              <a:t>Real-time or near-real-time calculation needed</a:t>
            </a:r>
          </a:p>
          <a:p>
            <a:pPr lvl="1"/>
            <a:r>
              <a:rPr lang="en-US" dirty="0"/>
              <a:t>Data transfer speeds may be limiting</a:t>
            </a:r>
          </a:p>
          <a:p>
            <a:pPr lvl="1"/>
            <a:r>
              <a:rPr lang="en-US" dirty="0"/>
              <a:t>Information may be siloed on the farm</a:t>
            </a:r>
          </a:p>
          <a:p>
            <a:pPr lvl="1"/>
            <a:r>
              <a:rPr lang="en-US" u="sng" dirty="0">
                <a:solidFill>
                  <a:schemeClr val="tx2"/>
                </a:solidFill>
              </a:rPr>
              <a:t>Collaboration</a:t>
            </a:r>
            <a:r>
              <a:rPr lang="en-US" dirty="0"/>
              <a:t> is critical!</a:t>
            </a:r>
          </a:p>
        </p:txBody>
      </p:sp>
    </p:spTree>
    <p:extLst>
      <p:ext uri="{BB962C8B-B14F-4D97-AF65-F5344CB8AC3E}">
        <p14:creationId xmlns:p14="http://schemas.microsoft.com/office/powerpoint/2010/main" val="1187617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270C-4681-0E49-BD4F-F88440764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promise of phenotype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04E97-5431-F948-BEE7-23FB0D1ACF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Many data now available to farmers</a:t>
            </a:r>
          </a:p>
          <a:p>
            <a:r>
              <a:rPr lang="en-US" dirty="0"/>
              <a:t>Underutilized for predicting future performance</a:t>
            </a:r>
          </a:p>
          <a:p>
            <a:r>
              <a:rPr lang="en-US" dirty="0"/>
              <a:t>Could also be used to assign animals to management groups or schedule treatments</a:t>
            </a:r>
          </a:p>
        </p:txBody>
      </p:sp>
      <p:pic>
        <p:nvPicPr>
          <p:cNvPr id="7" name="Picture 2" descr="Comic">
            <a:extLst>
              <a:ext uri="{FF2B5EF4-FFF2-40B4-BE49-F238E27FC236}">
                <a16:creationId xmlns:a16="http://schemas.microsoft.com/office/drawing/2014/main" id="{DAE2725B-20F6-8E4B-B26F-D5C363B52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1595535"/>
            <a:ext cx="5904721" cy="498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57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8F058-9E61-4346-9C80-1EF5F94D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we know what we don’t know?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01811-278A-304A-9B1D-2B4CE48697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Will new technologies hold up to wear and tear in the field?</a:t>
            </a:r>
          </a:p>
          <a:p>
            <a:r>
              <a:rPr lang="en-US" dirty="0"/>
              <a:t>Are data networks available where they’re needed?</a:t>
            </a:r>
          </a:p>
          <a:p>
            <a:r>
              <a:rPr lang="en-US" dirty="0"/>
              <a:t>Can farmers get end-user support and maintenance and repair when they need it?</a:t>
            </a:r>
          </a:p>
          <a:p>
            <a:r>
              <a:rPr lang="en-US" dirty="0"/>
              <a:t>Does per-cow licensing scale when everyone’s doing it?</a:t>
            </a:r>
          </a:p>
          <a:p>
            <a:r>
              <a:rPr lang="en-US" dirty="0"/>
              <a:t>Will data be siloed?</a:t>
            </a:r>
          </a:p>
        </p:txBody>
      </p:sp>
      <p:pic>
        <p:nvPicPr>
          <p:cNvPr id="6146" name="Picture 2" descr="ZELP (Zero Emissions Livestock Project) | Royal College of Art">
            <a:extLst>
              <a:ext uri="{FF2B5EF4-FFF2-40B4-BE49-F238E27FC236}">
                <a16:creationId xmlns:a16="http://schemas.microsoft.com/office/drawing/2014/main" id="{EEDFA334-A1CE-F54C-997D-EAAC98F52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2202" y="1825625"/>
            <a:ext cx="5509725" cy="365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699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18A4C-38AA-1545-9426-81CAA544D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Rural broadband remains a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876DF-C126-4C4D-9C45-65753C140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fundamental premise of many “big data” approaches is that data can be shipped to remote computing resources, and results returned to the decision-maker</a:t>
            </a:r>
          </a:p>
          <a:p>
            <a:r>
              <a:rPr lang="en-US" dirty="0"/>
              <a:t>Cloud-based services depend on reliable networks with “modern” data transfer speeds</a:t>
            </a:r>
          </a:p>
          <a:p>
            <a:r>
              <a:rPr lang="en-US" dirty="0"/>
              <a:t>22.3 percent of rural areas lack access to 25/3 Mbps broadband, compared to only 1.5 percent of Americans in urban areas (</a:t>
            </a:r>
            <a:r>
              <a:rPr lang="en-US" dirty="0">
                <a:hlinkClick r:id="rId2"/>
              </a:rPr>
              <a:t>FCC</a:t>
            </a:r>
            <a:r>
              <a:rPr lang="en-US" dirty="0"/>
              <a:t>)</a:t>
            </a:r>
          </a:p>
          <a:p>
            <a:r>
              <a:rPr lang="en-US" dirty="0"/>
              <a:t>How gracefully do your systems degrade when the network is of poor quality?</a:t>
            </a:r>
          </a:p>
        </p:txBody>
      </p:sp>
    </p:spTree>
    <p:extLst>
      <p:ext uri="{BB962C8B-B14F-4D97-AF65-F5344CB8AC3E}">
        <p14:creationId xmlns:p14="http://schemas.microsoft.com/office/powerpoint/2010/main" val="190194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CC8F0-3A9C-4843-839B-C4DFE891A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Animal identification is hard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6B68E-EE47-F44F-BF01-A14705E91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Barn numbers (“cow control numbers”) are fundamentally inadequate to the task of animal ID</a:t>
            </a:r>
          </a:p>
          <a:p>
            <a:pPr lvl="1"/>
            <a:r>
              <a:rPr lang="en-US" dirty="0"/>
              <a:t>They’re not unique within or across locations</a:t>
            </a:r>
          </a:p>
          <a:p>
            <a:r>
              <a:rPr lang="en-US" dirty="0" err="1"/>
              <a:t>Eartags</a:t>
            </a:r>
            <a:r>
              <a:rPr lang="en-US" dirty="0"/>
              <a:t> with 15-byte Animal Identification Numbers (AIN) are preferred</a:t>
            </a:r>
          </a:p>
          <a:p>
            <a:pPr lvl="1"/>
            <a:r>
              <a:rPr lang="en-US" dirty="0"/>
              <a:t>They correspond to the 17- and 18-byte IDs used by CDCB</a:t>
            </a:r>
          </a:p>
          <a:p>
            <a:pPr lvl="1"/>
            <a:r>
              <a:rPr lang="en-US" dirty="0"/>
              <a:t>They comply with International Committee for Animal Recording guidelines</a:t>
            </a:r>
          </a:p>
          <a:p>
            <a:r>
              <a:rPr lang="en-US" dirty="0"/>
              <a:t>AIN should be used instead of cow control numbers when storing data in central repositories or sharing</a:t>
            </a:r>
            <a:br>
              <a:rPr lang="en-US" dirty="0"/>
            </a:br>
            <a:r>
              <a:rPr lang="en-US" dirty="0"/>
              <a:t>across data providers</a:t>
            </a:r>
          </a:p>
        </p:txBody>
      </p:sp>
    </p:spTree>
    <p:extLst>
      <p:ext uri="{BB962C8B-B14F-4D97-AF65-F5344CB8AC3E}">
        <p14:creationId xmlns:p14="http://schemas.microsoft.com/office/powerpoint/2010/main" val="1722452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37BFA-539B-4F4C-A37F-FA218908E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custodiet</a:t>
            </a:r>
            <a:r>
              <a:rPr lang="en-US" dirty="0"/>
              <a:t> </a:t>
            </a:r>
            <a:r>
              <a:rPr lang="en-US" dirty="0" err="1"/>
              <a:t>ipsos</a:t>
            </a:r>
            <a:r>
              <a:rPr lang="en-US" dirty="0"/>
              <a:t> custodes?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2B1B2-E916-3243-915F-481AC6A2C7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Many new tools are black boxes</a:t>
            </a:r>
          </a:p>
          <a:p>
            <a:r>
              <a:rPr lang="en-US" dirty="0"/>
              <a:t>Who will validate their performance?</a:t>
            </a:r>
          </a:p>
          <a:p>
            <a:r>
              <a:rPr lang="en-US" dirty="0"/>
              <a:t>What are the gold standards for comparison?</a:t>
            </a:r>
          </a:p>
          <a:p>
            <a:r>
              <a:rPr lang="en-US" dirty="0"/>
              <a:t>How “close” is close enough for decision-making?</a:t>
            </a:r>
          </a:p>
          <a:p>
            <a:endParaRPr lang="en-US" dirty="0"/>
          </a:p>
        </p:txBody>
      </p:sp>
      <p:pic>
        <p:nvPicPr>
          <p:cNvPr id="1026" name="Picture 2" descr="Matrix Sentinel 3d model Maya files free download ...">
            <a:extLst>
              <a:ext uri="{FF2B5EF4-FFF2-40B4-BE49-F238E27FC236}">
                <a16:creationId xmlns:a16="http://schemas.microsoft.com/office/drawing/2014/main" id="{E70E56AD-A3FE-294C-B0C6-0E8EC4312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30227"/>
            <a:ext cx="6019800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267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703DB-0E33-9844-BFED-C2B46AAC0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Nobody can do everything alone…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57C8A-7298-9C45-B7BA-B5A11C81CD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Milk recording programs are successful because lots of people are involved</a:t>
            </a:r>
          </a:p>
          <a:p>
            <a:pPr lvl="1"/>
            <a:r>
              <a:rPr lang="en-US" dirty="0"/>
              <a:t>Decision-making is often much slower than it should be</a:t>
            </a:r>
          </a:p>
          <a:p>
            <a:r>
              <a:rPr lang="en-US" dirty="0"/>
              <a:t>Technology isn’t magic, and it can’t do everything</a:t>
            </a:r>
          </a:p>
          <a:p>
            <a:pPr lvl="1"/>
            <a:r>
              <a:rPr lang="en-US" dirty="0"/>
              <a:t>Move fast and break things is fine for toys, not for tools</a:t>
            </a:r>
          </a:p>
        </p:txBody>
      </p:sp>
      <p:pic>
        <p:nvPicPr>
          <p:cNvPr id="4098" name="Picture 2" descr="Super Bowl LVI - Los Angeles Rams v Cincinnati Bengals">
            <a:extLst>
              <a:ext uri="{FF2B5EF4-FFF2-40B4-BE49-F238E27FC236}">
                <a16:creationId xmlns:a16="http://schemas.microsoft.com/office/drawing/2014/main" id="{26EEB51D-00D1-BD49-8A8F-49CC5C190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2" y="1825625"/>
            <a:ext cx="5477166" cy="365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619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89E608C7-8FB6-C842-932F-3192A5D0E8DC}"/>
              </a:ext>
            </a:extLst>
          </p:cNvPr>
          <p:cNvSpPr/>
          <p:nvPr/>
        </p:nvSpPr>
        <p:spPr>
          <a:xfrm>
            <a:off x="8126963" y="709127"/>
            <a:ext cx="4054084" cy="36637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EBBED2-DF10-EA48-B24D-AFB8ECA77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get out of this mess?</a:t>
            </a:r>
          </a:p>
        </p:txBody>
      </p:sp>
      <p:pic>
        <p:nvPicPr>
          <p:cNvPr id="7170" name="Picture 2" descr="iDDEN - International Dairy Data Exchange Network">
            <a:extLst>
              <a:ext uri="{FF2B5EF4-FFF2-40B4-BE49-F238E27FC236}">
                <a16:creationId xmlns:a16="http://schemas.microsoft.com/office/drawing/2014/main" id="{E126352A-AB14-C241-9536-E71FB5A5F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327" y="3363145"/>
            <a:ext cx="1140528" cy="342158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68B9FDD-0C08-2B46-AF58-23C2414B2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72268" y="2845296"/>
            <a:ext cx="1847463" cy="103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12D459E-4C38-C149-B80E-0C3470309BDB}"/>
              </a:ext>
            </a:extLst>
          </p:cNvPr>
          <p:cNvGrpSpPr/>
          <p:nvPr/>
        </p:nvGrpSpPr>
        <p:grpSpPr>
          <a:xfrm>
            <a:off x="227708" y="1432866"/>
            <a:ext cx="3015832" cy="1523322"/>
            <a:chOff x="227708" y="1432866"/>
            <a:chExt cx="3015832" cy="1523322"/>
          </a:xfrm>
        </p:grpSpPr>
        <p:pic>
          <p:nvPicPr>
            <p:cNvPr id="11" name="Picture 10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B84711CB-7CFE-1141-9B2E-09DBD3AFF9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48379" y="2462998"/>
              <a:ext cx="1417320" cy="457225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9ABF9E0-D427-554C-8676-7A18C4795C4D}"/>
                </a:ext>
              </a:extLst>
            </p:cNvPr>
            <p:cNvGrpSpPr/>
            <p:nvPr/>
          </p:nvGrpSpPr>
          <p:grpSpPr>
            <a:xfrm>
              <a:off x="227708" y="1432866"/>
              <a:ext cx="3015832" cy="1523322"/>
              <a:chOff x="123651" y="1314919"/>
              <a:chExt cx="3015832" cy="1523322"/>
            </a:xfrm>
          </p:grpSpPr>
          <p:pic>
            <p:nvPicPr>
              <p:cNvPr id="7174" name="Picture 6">
                <a:extLst>
                  <a:ext uri="{FF2B5EF4-FFF2-40B4-BE49-F238E27FC236}">
                    <a16:creationId xmlns:a16="http://schemas.microsoft.com/office/drawing/2014/main" id="{4CE12B9A-3781-3D45-B8BD-0D762296CD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3603" y="1316482"/>
                <a:ext cx="1325880" cy="457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FFEAB76B-4DDD-954A-A286-CBCD3D1AF3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3651" y="1314919"/>
                <a:ext cx="1517904" cy="457097"/>
              </a:xfrm>
              <a:prstGeom prst="rect">
                <a:avLst/>
              </a:prstGeom>
            </p:spPr>
          </p:pic>
          <p:pic>
            <p:nvPicPr>
              <p:cNvPr id="13" name="Picture 12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561079F9-9E87-1744-A855-E269FE02BB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2984" y="1850081"/>
                <a:ext cx="585216" cy="456974"/>
              </a:xfrm>
              <a:prstGeom prst="ellipse">
                <a:avLst/>
              </a:prstGeom>
            </p:spPr>
          </p:pic>
          <p:pic>
            <p:nvPicPr>
              <p:cNvPr id="15" name="Picture 14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181FC3A0-C270-0440-9673-994D44FB0F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7448" y="1830366"/>
                <a:ext cx="1700784" cy="458545"/>
              </a:xfrm>
              <a:prstGeom prst="rect">
                <a:avLst/>
              </a:prstGeom>
            </p:spPr>
          </p:pic>
          <p:pic>
            <p:nvPicPr>
              <p:cNvPr id="20" name="Picture 19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DAA2C676-3364-D946-AE02-91B55A64D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3692" y="2380085"/>
                <a:ext cx="667512" cy="458156"/>
              </a:xfrm>
              <a:prstGeom prst="rect">
                <a:avLst/>
              </a:prstGeom>
            </p:spPr>
          </p:pic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C7251B-8602-4746-94BA-6AEFB94126A8}"/>
              </a:ext>
            </a:extLst>
          </p:cNvPr>
          <p:cNvGrpSpPr/>
          <p:nvPr/>
        </p:nvGrpSpPr>
        <p:grpSpPr>
          <a:xfrm>
            <a:off x="293800" y="5416382"/>
            <a:ext cx="2903623" cy="1016912"/>
            <a:chOff x="982633" y="3994824"/>
            <a:chExt cx="2903623" cy="1016912"/>
          </a:xfrm>
        </p:grpSpPr>
        <p:pic>
          <p:nvPicPr>
            <p:cNvPr id="18" name="Picture 1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03BDE613-C35B-D64E-BF98-CC665C0C7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22529" y="3994824"/>
              <a:ext cx="1024128" cy="456319"/>
            </a:xfrm>
            <a:prstGeom prst="rect">
              <a:avLst/>
            </a:prstGeom>
          </p:spPr>
        </p:pic>
        <p:pic>
          <p:nvPicPr>
            <p:cNvPr id="7186" name="Picture 18" descr="USDA Logo">
              <a:extLst>
                <a:ext uri="{FF2B5EF4-FFF2-40B4-BE49-F238E27FC236}">
                  <a16:creationId xmlns:a16="http://schemas.microsoft.com/office/drawing/2014/main" id="{8C85ADE3-852D-D54F-A244-4F2F65BA4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193" y="3994824"/>
              <a:ext cx="676656" cy="459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8" name="Picture 20" descr="Association of Public &amp;amp; Land-grant Universities">
              <a:extLst>
                <a:ext uri="{FF2B5EF4-FFF2-40B4-BE49-F238E27FC236}">
                  <a16:creationId xmlns:a16="http://schemas.microsoft.com/office/drawing/2014/main" id="{F4C6BA6E-F01A-674E-94F0-5561C7868C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633" y="4544154"/>
              <a:ext cx="905256" cy="457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86BEBE52-9691-2044-B8EB-DD05E8590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5160" y="4554842"/>
              <a:ext cx="1911096" cy="456894"/>
            </a:xfrm>
            <a:prstGeom prst="rect">
              <a:avLst/>
            </a:prstGeom>
          </p:spPr>
        </p:pic>
      </p:grpSp>
      <p:pic>
        <p:nvPicPr>
          <p:cNvPr id="7190" name="Picture 22" descr="Dairy Management Inc">
            <a:extLst>
              <a:ext uri="{FF2B5EF4-FFF2-40B4-BE49-F238E27FC236}">
                <a16:creationId xmlns:a16="http://schemas.microsoft.com/office/drawing/2014/main" id="{EAC08651-2CD3-B94D-9528-181FEB61C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027" y="4342496"/>
            <a:ext cx="1691640" cy="45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5733B96-4E81-C647-9C85-A201D79A7270}"/>
              </a:ext>
            </a:extLst>
          </p:cNvPr>
          <p:cNvGrpSpPr/>
          <p:nvPr/>
        </p:nvGrpSpPr>
        <p:grpSpPr>
          <a:xfrm>
            <a:off x="4468922" y="4413968"/>
            <a:ext cx="4000119" cy="2117898"/>
            <a:chOff x="4827532" y="4168278"/>
            <a:chExt cx="4000119" cy="2117898"/>
          </a:xfrm>
        </p:grpSpPr>
        <p:pic>
          <p:nvPicPr>
            <p:cNvPr id="7202" name="Picture 34" descr="Cainthus">
              <a:extLst>
                <a:ext uri="{FF2B5EF4-FFF2-40B4-BE49-F238E27FC236}">
                  <a16:creationId xmlns:a16="http://schemas.microsoft.com/office/drawing/2014/main" id="{8EFEDD2C-337F-3448-A317-FE36E733D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1789" y="4168278"/>
              <a:ext cx="2011680" cy="456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5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8922108D-8553-A64A-B7C6-7314BA99D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20059" y="5187475"/>
              <a:ext cx="1307592" cy="457814"/>
            </a:xfrm>
            <a:prstGeom prst="rect">
              <a:avLst/>
            </a:prstGeom>
          </p:spPr>
        </p:pic>
        <p:pic>
          <p:nvPicPr>
            <p:cNvPr id="7204" name="Picture 36">
              <a:extLst>
                <a:ext uri="{FF2B5EF4-FFF2-40B4-BE49-F238E27FC236}">
                  <a16:creationId xmlns:a16="http://schemas.microsoft.com/office/drawing/2014/main" id="{C586BC3A-0918-6149-B09E-30C05963A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521" y="5271216"/>
              <a:ext cx="1728216" cy="457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06" name="Picture 38" descr="Vytelle Logo">
              <a:extLst>
                <a:ext uri="{FF2B5EF4-FFF2-40B4-BE49-F238E27FC236}">
                  <a16:creationId xmlns:a16="http://schemas.microsoft.com/office/drawing/2014/main" id="{85328F57-BF8E-2C4F-B3DE-7F52CADD97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532" y="4626774"/>
              <a:ext cx="1801368" cy="456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C807D30A-40F8-544C-931E-5A25B06D25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27532" y="5828900"/>
              <a:ext cx="3758184" cy="457276"/>
            </a:xfrm>
            <a:prstGeom prst="rect">
              <a:avLst/>
            </a:prstGeom>
          </p:spPr>
        </p:pic>
        <p:pic>
          <p:nvPicPr>
            <p:cNvPr id="7208" name="Picture 40" descr="Zelp Logo">
              <a:extLst>
                <a:ext uri="{FF2B5EF4-FFF2-40B4-BE49-F238E27FC236}">
                  <a16:creationId xmlns:a16="http://schemas.microsoft.com/office/drawing/2014/main" id="{2E1CFBC6-657B-9243-8D82-E7B4DE993B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3617" y="4626347"/>
              <a:ext cx="9144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28949D70-1B15-C641-8711-66D782882FB8}"/>
              </a:ext>
            </a:extLst>
          </p:cNvPr>
          <p:cNvSpPr/>
          <p:nvPr/>
        </p:nvSpPr>
        <p:spPr>
          <a:xfrm>
            <a:off x="148434" y="1373999"/>
            <a:ext cx="3182595" cy="24585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3425547-6B75-CC43-83C4-6870E7EC6784}"/>
              </a:ext>
            </a:extLst>
          </p:cNvPr>
          <p:cNvSpPr/>
          <p:nvPr/>
        </p:nvSpPr>
        <p:spPr>
          <a:xfrm>
            <a:off x="148434" y="5309118"/>
            <a:ext cx="3182595" cy="12227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39E2D86-205F-8341-9B18-A3BFD3F3D6F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410" y="3534224"/>
            <a:ext cx="609027" cy="602256"/>
          </a:xfrm>
          <a:prstGeom prst="rect">
            <a:avLst/>
          </a:prstGeom>
        </p:spPr>
      </p:pic>
      <p:pic>
        <p:nvPicPr>
          <p:cNvPr id="24" name="Picture 2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7C24DC4-3CC7-624F-847E-E8A493A9A0E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1922" y="5080102"/>
            <a:ext cx="530352" cy="458032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84D63D5D-4770-4349-BE64-005B9D37A9E5}"/>
              </a:ext>
            </a:extLst>
          </p:cNvPr>
          <p:cNvSpPr/>
          <p:nvPr/>
        </p:nvSpPr>
        <p:spPr>
          <a:xfrm>
            <a:off x="4357721" y="4413968"/>
            <a:ext cx="4198450" cy="21178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3DCE864-B7C4-F84D-B7B3-D8B1F67401C4}"/>
              </a:ext>
            </a:extLst>
          </p:cNvPr>
          <p:cNvGrpSpPr/>
          <p:nvPr/>
        </p:nvGrpSpPr>
        <p:grpSpPr>
          <a:xfrm>
            <a:off x="8202222" y="791675"/>
            <a:ext cx="3759200" cy="3530488"/>
            <a:chOff x="8227106" y="1240981"/>
            <a:chExt cx="3759200" cy="3530488"/>
          </a:xfrm>
        </p:grpSpPr>
        <p:pic>
          <p:nvPicPr>
            <p:cNvPr id="26" name="Picture 2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5D4A609-8439-9444-A993-19031B8E98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24735" y="1837246"/>
              <a:ext cx="731520" cy="455904"/>
            </a:xfrm>
            <a:prstGeom prst="ellipse">
              <a:avLst/>
            </a:prstGeom>
          </p:spPr>
        </p:pic>
        <p:pic>
          <p:nvPicPr>
            <p:cNvPr id="28" name="Picture 27" descr="A screenshot of a phone&#10;&#10;Description automatically generated with medium confidence">
              <a:extLst>
                <a:ext uri="{FF2B5EF4-FFF2-40B4-BE49-F238E27FC236}">
                  <a16:creationId xmlns:a16="http://schemas.microsoft.com/office/drawing/2014/main" id="{CB434F6F-320C-D74B-B087-8DA065EE3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72874" y="4314734"/>
              <a:ext cx="2313432" cy="456735"/>
            </a:xfrm>
            <a:prstGeom prst="rect">
              <a:avLst/>
            </a:prstGeom>
          </p:spPr>
        </p:pic>
        <p:pic>
          <p:nvPicPr>
            <p:cNvPr id="30" name="Picture 2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6CF4F77-3A80-5B45-A8D2-3B6877D0A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28342" y="1849073"/>
              <a:ext cx="1268963" cy="456319"/>
            </a:xfrm>
            <a:prstGeom prst="rect">
              <a:avLst/>
            </a:prstGeom>
          </p:spPr>
        </p:pic>
        <p:pic>
          <p:nvPicPr>
            <p:cNvPr id="7194" name="Picture 26" descr="Datamars Logo">
              <a:extLst>
                <a:ext uri="{FF2B5EF4-FFF2-40B4-BE49-F238E27FC236}">
                  <a16:creationId xmlns:a16="http://schemas.microsoft.com/office/drawing/2014/main" id="{3AFD9546-97AA-964E-8A19-408D70A665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106" y="3121845"/>
              <a:ext cx="3759200" cy="48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96" name="Picture 28" descr="Thermo Fisher Scientific Logo">
              <a:extLst>
                <a:ext uri="{FF2B5EF4-FFF2-40B4-BE49-F238E27FC236}">
                  <a16:creationId xmlns:a16="http://schemas.microsoft.com/office/drawing/2014/main" id="{37C51634-EEF7-CE49-BE87-31101081F4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2824" y="2477864"/>
              <a:ext cx="2130552" cy="456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5671F03-39B1-9E4E-B387-5EBC369523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4262" y="2465008"/>
              <a:ext cx="713232" cy="457433"/>
            </a:xfrm>
            <a:prstGeom prst="rect">
              <a:avLst/>
            </a:prstGeom>
          </p:spPr>
        </p:pic>
        <p:pic>
          <p:nvPicPr>
            <p:cNvPr id="7198" name="Picture 30">
              <a:extLst>
                <a:ext uri="{FF2B5EF4-FFF2-40B4-BE49-F238E27FC236}">
                  <a16:creationId xmlns:a16="http://schemas.microsoft.com/office/drawing/2014/main" id="{830B3120-25CD-D24C-BA88-F7B48C2EB8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5200" y="3705303"/>
              <a:ext cx="1408176" cy="457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00" name="Picture 32" descr="Logo">
              <a:extLst>
                <a:ext uri="{FF2B5EF4-FFF2-40B4-BE49-F238E27FC236}">
                  <a16:creationId xmlns:a16="http://schemas.microsoft.com/office/drawing/2014/main" id="{BC1A256B-FA30-964C-B592-D60E1EDC1C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554" y="3712119"/>
              <a:ext cx="1216152" cy="456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6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E3381C57-AF99-164C-AA96-A965B34C3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" t="11702" r="83699" b="81548"/>
            <a:stretch/>
          </p:blipFill>
          <p:spPr>
            <a:xfrm>
              <a:off x="9725993" y="1240981"/>
              <a:ext cx="1892808" cy="458096"/>
            </a:xfrm>
            <a:prstGeom prst="rect">
              <a:avLst/>
            </a:prstGeom>
          </p:spPr>
        </p:pic>
      </p:grpSp>
      <p:pic>
        <p:nvPicPr>
          <p:cNvPr id="7210" name="Picture 42" descr="Small Organic Dairy Farmers Say the Rules are Stacked Against Them. One  Rule in Particular. | Civil Eats">
            <a:extLst>
              <a:ext uri="{FF2B5EF4-FFF2-40B4-BE49-F238E27FC236}">
                <a16:creationId xmlns:a16="http://schemas.microsoft.com/office/drawing/2014/main" id="{B2C39499-341E-834C-A589-F2699034D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898" y="1428810"/>
            <a:ext cx="1894201" cy="12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06DE5AE-CB29-7B4F-A87B-08ECE9551709}"/>
              </a:ext>
            </a:extLst>
          </p:cNvPr>
          <p:cNvSpPr/>
          <p:nvPr/>
        </p:nvSpPr>
        <p:spPr>
          <a:xfrm>
            <a:off x="5050564" y="1346006"/>
            <a:ext cx="2101554" cy="261590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40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C9A1E8-0699-B34B-8256-D3F6677CF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Final thoughts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EC11C7-2A8C-1642-8E77-FCA81C897F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If we want farmers to invest in these new technologies then there must be a way for them to earn their money back.</a:t>
            </a:r>
          </a:p>
          <a:p>
            <a:r>
              <a:rPr lang="en-US" dirty="0"/>
              <a:t>Supporting national milk recording programs in the future is a challenge as farms continue to grow bigger.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EA1C17-6140-1746-BD77-F5E101F211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We should remain focused on producing healthful food as efficiently as possible for a growing population.</a:t>
            </a:r>
          </a:p>
          <a:p>
            <a:r>
              <a:rPr lang="en-US" dirty="0"/>
              <a:t>New analytics technologies will support that goal, but they need validation in real-world situations.</a:t>
            </a:r>
          </a:p>
        </p:txBody>
      </p:sp>
    </p:spTree>
    <p:extLst>
      <p:ext uri="{BB962C8B-B14F-4D97-AF65-F5344CB8AC3E}">
        <p14:creationId xmlns:p14="http://schemas.microsoft.com/office/powerpoint/2010/main" val="708239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gnificance-of-the-wedding-guest-in-the-rime-of-the-ancient-mariner">
            <a:extLst>
              <a:ext uri="{FF2B5EF4-FFF2-40B4-BE49-F238E27FC236}">
                <a16:creationId xmlns:a16="http://schemas.microsoft.com/office/drawing/2014/main" id="{AA7BFCBA-D966-8141-855F-B028DF75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5603"/>
            <a:ext cx="12179724" cy="608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</a:t>
            </a:r>
          </a:p>
        </p:txBody>
      </p:sp>
      <p:cxnSp>
        <p:nvCxnSpPr>
          <p:cNvPr id="22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356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3FF39-553A-D649-8E2A-91783EDB5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want?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F02582-D40E-9440-AF59-F12354C47F39}"/>
              </a:ext>
            </a:extLst>
          </p:cNvPr>
          <p:cNvGrpSpPr/>
          <p:nvPr/>
        </p:nvGrpSpPr>
        <p:grpSpPr>
          <a:xfrm>
            <a:off x="2518643" y="1588047"/>
            <a:ext cx="9431383" cy="5013959"/>
            <a:chOff x="0" y="381000"/>
            <a:chExt cx="12192000" cy="6096000"/>
          </a:xfrm>
        </p:grpSpPr>
        <p:pic>
          <p:nvPicPr>
            <p:cNvPr id="6" name="Picture 2" descr="High Quality Distracted girlfriend Blank Meme Template">
              <a:extLst>
                <a:ext uri="{FF2B5EF4-FFF2-40B4-BE49-F238E27FC236}">
                  <a16:creationId xmlns:a16="http://schemas.microsoft.com/office/drawing/2014/main" id="{2B8485D3-BA7D-9646-B5B3-D972E68A3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1000"/>
              <a:ext cx="12192000" cy="60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C0D961-A685-3C40-BB71-F25F2C49354F}"/>
                </a:ext>
              </a:extLst>
            </p:cNvPr>
            <p:cNvSpPr txBox="1"/>
            <p:nvPr/>
          </p:nvSpPr>
          <p:spPr>
            <a:xfrm>
              <a:off x="235129" y="3429000"/>
              <a:ext cx="26038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MORE</a:t>
              </a:r>
              <a:br>
                <a:rPr lang="en-US" sz="2800" b="1" dirty="0">
                  <a:solidFill>
                    <a:srgbClr val="FF0000"/>
                  </a:solidFill>
                </a:rPr>
              </a:br>
              <a:r>
                <a:rPr lang="en-US" sz="2800" b="1" dirty="0">
                  <a:solidFill>
                    <a:srgbClr val="FF0000"/>
                  </a:solidFill>
                </a:rPr>
                <a:t>DATA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62DA9C-0DED-2F40-99ED-D7509E604DBC}"/>
                </a:ext>
              </a:extLst>
            </p:cNvPr>
            <p:cNvSpPr txBox="1"/>
            <p:nvPr/>
          </p:nvSpPr>
          <p:spPr>
            <a:xfrm>
              <a:off x="4742031" y="431072"/>
              <a:ext cx="3152557" cy="735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SCIENTIST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55E030-9D32-954D-A76E-C961032F9235}"/>
                </a:ext>
              </a:extLst>
            </p:cNvPr>
            <p:cNvSpPr txBox="1"/>
            <p:nvPr/>
          </p:nvSpPr>
          <p:spPr>
            <a:xfrm>
              <a:off x="9341862" y="3859886"/>
              <a:ext cx="26038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8125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much data do we have now?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25952-FBAF-7241-9843-A072ECBCA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77042E-847E-284B-B0CA-17FE40BB4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056343"/>
              </p:ext>
            </p:extLst>
          </p:nvPr>
        </p:nvGraphicFramePr>
        <p:xfrm>
          <a:off x="198379" y="1578153"/>
          <a:ext cx="11745648" cy="4914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6672">
                  <a:extLst>
                    <a:ext uri="{9D8B030D-6E8A-4147-A177-3AD203B41FA5}">
                      <a16:colId xmlns:a16="http://schemas.microsoft.com/office/drawing/2014/main" val="378668557"/>
                    </a:ext>
                  </a:extLst>
                </a:gridCol>
                <a:gridCol w="3618976">
                  <a:extLst>
                    <a:ext uri="{9D8B030D-6E8A-4147-A177-3AD203B41FA5}">
                      <a16:colId xmlns:a16="http://schemas.microsoft.com/office/drawing/2014/main" val="3928014436"/>
                    </a:ext>
                  </a:extLst>
                </a:gridCol>
              </a:tblGrid>
              <a:tr h="458064">
                <a:tc>
                  <a:txBody>
                    <a:bodyPr/>
                    <a:lstStyle/>
                    <a:p>
                      <a:r>
                        <a:rPr lang="en-US" sz="2000" dirty="0"/>
                        <a:t>Type of information</a:t>
                      </a:r>
                    </a:p>
                  </a:txBody>
                  <a:tcPr marL="121920" marR="121920" marT="60960" marB="609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Number of records</a:t>
                      </a:r>
                    </a:p>
                  </a:txBody>
                  <a:tcPr marL="121920" marR="121920" marT="60960" marB="609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871171"/>
                  </a:ext>
                </a:extLst>
              </a:tr>
              <a:tr h="458064">
                <a:tc>
                  <a:txBody>
                    <a:bodyPr/>
                    <a:lstStyle/>
                    <a:p>
                      <a:r>
                        <a:rPr lang="en-US" sz="2000" dirty="0"/>
                        <a:t>Pedigree records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75,538,654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338649888"/>
                  </a:ext>
                </a:extLst>
              </a:tr>
              <a:tr h="458064">
                <a:tc>
                  <a:txBody>
                    <a:bodyPr/>
                    <a:lstStyle/>
                    <a:p>
                      <a:r>
                        <a:rPr lang="en-US" sz="2000" dirty="0"/>
                        <a:t>Animal genotypes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5,869,403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66785925"/>
                  </a:ext>
                </a:extLst>
              </a:tr>
              <a:tr h="458064">
                <a:tc>
                  <a:txBody>
                    <a:bodyPr/>
                    <a:lstStyle/>
                    <a:p>
                      <a:r>
                        <a:rPr lang="en-US" sz="2000" dirty="0"/>
                        <a:t>Lactation records (since 1960)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139,134,19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99581423"/>
                  </a:ext>
                </a:extLst>
              </a:tr>
              <a:tr h="458064">
                <a:tc>
                  <a:txBody>
                    <a:bodyPr/>
                    <a:lstStyle/>
                    <a:p>
                      <a:r>
                        <a:rPr lang="en-US" sz="2000" dirty="0"/>
                        <a:t>Daily yield records (since 1990)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684,182,260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36859598"/>
                  </a:ext>
                </a:extLst>
              </a:tr>
              <a:tr h="458064">
                <a:tc>
                  <a:txBody>
                    <a:bodyPr/>
                    <a:lstStyle/>
                    <a:p>
                      <a:r>
                        <a:rPr lang="en-US" sz="2000"/>
                        <a:t>Reproductive event </a:t>
                      </a:r>
                      <a:r>
                        <a:rPr lang="en-US" sz="2000" dirty="0"/>
                        <a:t>records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196,505,574 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57994212"/>
                  </a:ext>
                </a:extLst>
              </a:tr>
              <a:tr h="458064">
                <a:tc>
                  <a:txBody>
                    <a:bodyPr/>
                    <a:lstStyle/>
                    <a:p>
                      <a:r>
                        <a:rPr lang="en-US" sz="2000" dirty="0"/>
                        <a:t>Health event records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~6,700,000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344002779"/>
                  </a:ext>
                </a:extLst>
              </a:tr>
              <a:tr h="458064">
                <a:tc>
                  <a:txBody>
                    <a:bodyPr/>
                    <a:lstStyle/>
                    <a:p>
                      <a:r>
                        <a:rPr lang="en-US" sz="2000" dirty="0"/>
                        <a:t>Calving difficulty scores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27,991,336 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73552686"/>
                  </a:ext>
                </a:extLst>
              </a:tr>
              <a:tr h="464958">
                <a:tc>
                  <a:txBody>
                    <a:bodyPr/>
                    <a:lstStyle/>
                    <a:p>
                      <a:r>
                        <a:rPr lang="en-US" sz="2000" dirty="0"/>
                        <a:t>Stillbirth scores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18,470,886 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56044462"/>
                  </a:ext>
                </a:extLst>
              </a:tr>
              <a:tr h="785253">
                <a:tc>
                  <a:txBody>
                    <a:bodyPr/>
                    <a:lstStyle/>
                    <a:p>
                      <a:r>
                        <a:rPr lang="en-US" sz="2000" dirty="0"/>
                        <a:t>Feed intake records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7,708 records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30163029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A7AE2F2-1152-E74F-90B8-CC12FE39C760}"/>
              </a:ext>
            </a:extLst>
          </p:cNvPr>
          <p:cNvSpPr/>
          <p:nvPr/>
        </p:nvSpPr>
        <p:spPr>
          <a:xfrm>
            <a:off x="198379" y="6489313"/>
            <a:ext cx="1212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Source: CDCB.</a:t>
            </a:r>
          </a:p>
        </p:txBody>
      </p:sp>
    </p:spTree>
    <p:extLst>
      <p:ext uri="{BB962C8B-B14F-4D97-AF65-F5344CB8AC3E}">
        <p14:creationId xmlns:p14="http://schemas.microsoft.com/office/powerpoint/2010/main" val="238667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 we (say we) want more data?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ts val="2800"/>
              </a:lnSpc>
              <a:spcAft>
                <a:spcPts val="2400"/>
              </a:spcAft>
            </a:pPr>
            <a:r>
              <a:rPr lang="en-US" dirty="0"/>
              <a:t>Changes in production </a:t>
            </a:r>
            <a:r>
              <a:rPr lang="en-US" dirty="0">
                <a:solidFill>
                  <a:srgbClr val="BA0000"/>
                </a:solidFill>
              </a:rPr>
              <a:t>economics</a:t>
            </a:r>
          </a:p>
          <a:p>
            <a:pPr>
              <a:lnSpc>
                <a:spcPts val="2800"/>
              </a:lnSpc>
              <a:spcAft>
                <a:spcPts val="2400"/>
              </a:spcAft>
              <a:buClr>
                <a:schemeClr val="tx1"/>
              </a:buClr>
            </a:pPr>
            <a:r>
              <a:rPr lang="en-US" dirty="0">
                <a:solidFill>
                  <a:srgbClr val="BA0000"/>
                </a:solidFill>
              </a:rPr>
              <a:t>Technology</a:t>
            </a:r>
            <a:r>
              <a:rPr lang="en-US" dirty="0"/>
              <a:t> produces new phenotypes or reduces costs of collecting them</a:t>
            </a:r>
          </a:p>
          <a:p>
            <a:pPr>
              <a:lnSpc>
                <a:spcPts val="2800"/>
              </a:lnSpc>
              <a:spcAft>
                <a:spcPts val="2400"/>
              </a:spcAft>
            </a:pPr>
            <a:r>
              <a:rPr lang="en-US" dirty="0"/>
              <a:t>Better understanding of </a:t>
            </a:r>
            <a:r>
              <a:rPr lang="en-US" dirty="0">
                <a:solidFill>
                  <a:srgbClr val="BA0000"/>
                </a:solidFill>
              </a:rPr>
              <a:t>biology</a:t>
            </a:r>
          </a:p>
          <a:p>
            <a:pPr>
              <a:lnSpc>
                <a:spcPts val="2800"/>
              </a:lnSpc>
              <a:buClr>
                <a:schemeClr val="tx1"/>
              </a:buClr>
            </a:pPr>
            <a:r>
              <a:rPr lang="en-US" dirty="0">
                <a:solidFill>
                  <a:srgbClr val="BA0000"/>
                </a:solidFill>
              </a:rPr>
              <a:t>Review</a:t>
            </a:r>
            <a:r>
              <a:rPr lang="en-US" dirty="0"/>
              <a:t> by Egger-Danner et al.</a:t>
            </a:r>
            <a:r>
              <a:rPr lang="en-US" dirty="0">
                <a:solidFill>
                  <a:srgbClr val="00563F"/>
                </a:solidFill>
              </a:rPr>
              <a:t> (2015; PMID: 25387784)</a:t>
            </a:r>
            <a:endParaRPr lang="en-US" i="1" dirty="0">
              <a:solidFill>
                <a:srgbClr val="00563F"/>
              </a:solidFill>
            </a:endParaRPr>
          </a:p>
          <a:p>
            <a:pPr>
              <a:lnSpc>
                <a:spcPts val="2800"/>
              </a:lnSpc>
            </a:pPr>
            <a:endParaRPr lang="en-US" dirty="0"/>
          </a:p>
          <a:p>
            <a:pPr>
              <a:lnSpc>
                <a:spcPts val="2800"/>
              </a:lnSpc>
            </a:pPr>
            <a:endParaRPr lang="en-US" dirty="0"/>
          </a:p>
        </p:txBody>
      </p:sp>
      <p:pic>
        <p:nvPicPr>
          <p:cNvPr id="3076" name="Picture 4" descr="Professor Farnsworth - Wikipedia">
            <a:extLst>
              <a:ext uri="{FF2B5EF4-FFF2-40B4-BE49-F238E27FC236}">
                <a16:creationId xmlns:a16="http://schemas.microsoft.com/office/drawing/2014/main" id="{83AAF85B-095E-3744-9A9C-EAD227307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854" y="1825625"/>
            <a:ext cx="2363725" cy="387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449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8301-95CF-2D45-B42C-7DAAC903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(really) want more data?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C5FAC2F-89E7-F44E-BB7B-8CA3D30969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To solve </a:t>
            </a:r>
            <a:r>
              <a:rPr lang="en-US" dirty="0">
                <a:solidFill>
                  <a:srgbClr val="FF0000"/>
                </a:solidFill>
              </a:rPr>
              <a:t>new problems </a:t>
            </a:r>
            <a:r>
              <a:rPr lang="en-US" dirty="0"/>
              <a:t>or answer </a:t>
            </a:r>
            <a:r>
              <a:rPr lang="en-US" dirty="0">
                <a:solidFill>
                  <a:srgbClr val="FF0000"/>
                </a:solidFill>
              </a:rPr>
              <a:t>new questions</a:t>
            </a:r>
          </a:p>
          <a:p>
            <a:r>
              <a:rPr lang="en-US" dirty="0"/>
              <a:t>To put </a:t>
            </a:r>
            <a:r>
              <a:rPr lang="en-US" dirty="0">
                <a:solidFill>
                  <a:srgbClr val="FF0000"/>
                </a:solidFill>
              </a:rPr>
              <a:t>old problems </a:t>
            </a:r>
            <a:r>
              <a:rPr lang="en-US" dirty="0"/>
              <a:t>in a new light</a:t>
            </a:r>
          </a:p>
          <a:p>
            <a:r>
              <a:rPr lang="en-US" dirty="0"/>
              <a:t>Just in case it might be </a:t>
            </a:r>
            <a:r>
              <a:rPr lang="en-US" dirty="0">
                <a:solidFill>
                  <a:srgbClr val="FF0000"/>
                </a:solidFill>
              </a:rPr>
              <a:t>useful later</a:t>
            </a:r>
          </a:p>
          <a:p>
            <a:pPr lvl="1"/>
            <a:r>
              <a:rPr lang="en-US" dirty="0"/>
              <a:t>We don’t always know what to do with something until we have it</a:t>
            </a:r>
          </a:p>
          <a:p>
            <a:pPr lvl="1"/>
            <a:r>
              <a:rPr lang="en-US" dirty="0"/>
              <a:t>No guarantee of success</a:t>
            </a:r>
          </a:p>
        </p:txBody>
      </p:sp>
      <p:pic>
        <p:nvPicPr>
          <p:cNvPr id="18" name="Content Placeholder 17" descr="A picture containing text, library, room&#10;&#10;Description automatically generated">
            <a:extLst>
              <a:ext uri="{FF2B5EF4-FFF2-40B4-BE49-F238E27FC236}">
                <a16:creationId xmlns:a16="http://schemas.microsoft.com/office/drawing/2014/main" id="{00D34D2A-5A6B-7946-A8CD-49D983A485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781214"/>
            <a:ext cx="5873337" cy="3907910"/>
          </a:xfrm>
        </p:spPr>
      </p:pic>
    </p:spTree>
    <p:extLst>
      <p:ext uri="{BB962C8B-B14F-4D97-AF65-F5344CB8AC3E}">
        <p14:creationId xmlns:p14="http://schemas.microsoft.com/office/powerpoint/2010/main" val="1956455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FDF04-D6F4-A440-9F1C-76161701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Phenotype is </a:t>
            </a:r>
            <a:r>
              <a:rPr lang="en-US" dirty="0" err="1"/>
              <a:t>king!</a:t>
            </a:r>
            <a:r>
              <a:rPr lang="en-US" baseline="30000" dirty="0" err="1"/>
              <a:t>TM</a:t>
            </a:r>
            <a:r>
              <a:rPr lang="en-US" baseline="30000" dirty="0"/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1CABEC-1B43-774F-84ED-2726411F10F3}"/>
              </a:ext>
            </a:extLst>
          </p:cNvPr>
          <p:cNvGrpSpPr/>
          <p:nvPr/>
        </p:nvGrpSpPr>
        <p:grpSpPr>
          <a:xfrm>
            <a:off x="838201" y="1413637"/>
            <a:ext cx="10000487" cy="5282249"/>
            <a:chOff x="595820" y="804044"/>
            <a:chExt cx="7925443" cy="42642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29F7EF2-EABE-0E45-8DEC-719680ECE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151" y="804044"/>
              <a:ext cx="7896112" cy="399098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0AA028-6C81-BD4C-BA9F-815165691352}"/>
                </a:ext>
              </a:extLst>
            </p:cNvPr>
            <p:cNvSpPr txBox="1"/>
            <p:nvPr/>
          </p:nvSpPr>
          <p:spPr>
            <a:xfrm>
              <a:off x="595820" y="4795029"/>
              <a:ext cx="3362973" cy="273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/>
                <a:t>Source: </a:t>
              </a:r>
              <a:r>
                <a:rPr lang="en-US" sz="1600" dirty="0"/>
                <a:t>Cole et al. (2020; PMID: 32257602).</a:t>
              </a:r>
            </a:p>
          </p:txBody>
        </p:sp>
      </p:grpSp>
      <p:pic>
        <p:nvPicPr>
          <p:cNvPr id="3074" name="Picture 2" descr="graphic">
            <a:extLst>
              <a:ext uri="{FF2B5EF4-FFF2-40B4-BE49-F238E27FC236}">
                <a16:creationId xmlns:a16="http://schemas.microsoft.com/office/drawing/2014/main" id="{4A85AE7E-5185-9A4C-BA32-E2A0744D4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896" y="1632632"/>
            <a:ext cx="874184" cy="130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8B195B34-0969-FF4C-A41D-FAEF7A22605D}"/>
              </a:ext>
            </a:extLst>
          </p:cNvPr>
          <p:cNvSpPr/>
          <p:nvPr/>
        </p:nvSpPr>
        <p:spPr>
          <a:xfrm>
            <a:off x="419614" y="596773"/>
            <a:ext cx="5794574" cy="816864"/>
          </a:xfrm>
          <a:prstGeom prst="wedgeRoundRectCallout">
            <a:avLst>
              <a:gd name="adj1" fmla="val -38752"/>
              <a:gd name="adj2" fmla="val 76851"/>
              <a:gd name="adj3" fmla="val 1666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8819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F6CB-0708-9A42-AC33-29BF4D80C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will we get more data?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1613BDC-63EB-7E48-9823-7C72E4F08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5268" y="1690688"/>
            <a:ext cx="6884276" cy="2980804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C438AB4-76E7-6342-8F11-96DE614E52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456" y="1690688"/>
            <a:ext cx="3368256" cy="4157571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1883813-BD09-3049-9142-6C66B688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0061" y="4126802"/>
            <a:ext cx="4230413" cy="23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54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FDF04-D6F4-A440-9F1C-76161701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Is it actually going to satisfy us?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7C6FD5A7-2483-2E4F-BE6D-56F6B548C87C}"/>
              </a:ext>
            </a:extLst>
          </p:cNvPr>
          <p:cNvSpPr/>
          <p:nvPr/>
        </p:nvSpPr>
        <p:spPr>
          <a:xfrm>
            <a:off x="3819331" y="2552173"/>
            <a:ext cx="5130459" cy="289145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“Efficiency”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4D3788-EC59-AB45-A156-02350B551E99}"/>
              </a:ext>
            </a:extLst>
          </p:cNvPr>
          <p:cNvSpPr txBox="1"/>
          <p:nvPr/>
        </p:nvSpPr>
        <p:spPr>
          <a:xfrm>
            <a:off x="399129" y="1392772"/>
            <a:ext cx="1869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Feed Intake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740E97-0115-5D45-B8B4-FE039A194F15}"/>
              </a:ext>
            </a:extLst>
          </p:cNvPr>
          <p:cNvSpPr txBox="1"/>
          <p:nvPr/>
        </p:nvSpPr>
        <p:spPr>
          <a:xfrm>
            <a:off x="8666729" y="4515572"/>
            <a:ext cx="3377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Income over feed cost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44C5ED-0C94-AB45-AF19-7B563A9550C6}"/>
              </a:ext>
            </a:extLst>
          </p:cNvPr>
          <p:cNvSpPr txBox="1"/>
          <p:nvPr/>
        </p:nvSpPr>
        <p:spPr>
          <a:xfrm>
            <a:off x="399129" y="3519102"/>
            <a:ext cx="3111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Functional longevity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4A903-54F3-1047-B694-41A6C6C2BBFC}"/>
              </a:ext>
            </a:extLst>
          </p:cNvPr>
          <p:cNvSpPr txBox="1"/>
          <p:nvPr/>
        </p:nvSpPr>
        <p:spPr>
          <a:xfrm>
            <a:off x="8998497" y="3736006"/>
            <a:ext cx="319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Body condition score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84C868-9D37-5B43-9D7C-1EF60D711829}"/>
              </a:ext>
            </a:extLst>
          </p:cNvPr>
          <p:cNvSpPr txBox="1"/>
          <p:nvPr/>
        </p:nvSpPr>
        <p:spPr>
          <a:xfrm>
            <a:off x="9793186" y="1395660"/>
            <a:ext cx="2047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</a:t>
            </a:r>
            <a:r>
              <a:rPr lang="en-US" sz="2400" b="1" baseline="-25000" dirty="0"/>
              <a:t>2</a:t>
            </a:r>
            <a:r>
              <a:rPr lang="en-US" sz="2400" b="1" dirty="0"/>
              <a:t> emission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374A39-B2F3-0F4C-B4B8-53B9EBFFB03F}"/>
              </a:ext>
            </a:extLst>
          </p:cNvPr>
          <p:cNvSpPr txBox="1"/>
          <p:nvPr/>
        </p:nvSpPr>
        <p:spPr>
          <a:xfrm>
            <a:off x="749775" y="4683858"/>
            <a:ext cx="307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Methane production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F1E88-BC09-5141-B1D4-5300D934F101}"/>
              </a:ext>
            </a:extLst>
          </p:cNvPr>
          <p:cNvSpPr txBox="1"/>
          <p:nvPr/>
        </p:nvSpPr>
        <p:spPr>
          <a:xfrm>
            <a:off x="749775" y="5564345"/>
            <a:ext cx="4100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Mid-infrared milk spectrum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890C71-6706-284E-8F1F-CE260B968C95}"/>
              </a:ext>
            </a:extLst>
          </p:cNvPr>
          <p:cNvSpPr txBox="1"/>
          <p:nvPr/>
        </p:nvSpPr>
        <p:spPr>
          <a:xfrm>
            <a:off x="5129373" y="1455910"/>
            <a:ext cx="2547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Calves produced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4428EA-CDC6-924C-B12C-0DB56397BCE5}"/>
              </a:ext>
            </a:extLst>
          </p:cNvPr>
          <p:cNvSpPr txBox="1"/>
          <p:nvPr/>
        </p:nvSpPr>
        <p:spPr>
          <a:xfrm>
            <a:off x="9629476" y="2176874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Body size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919BF0-972B-4740-8B68-7F97EC9EEB4D}"/>
              </a:ext>
            </a:extLst>
          </p:cNvPr>
          <p:cNvSpPr txBox="1"/>
          <p:nvPr/>
        </p:nvSpPr>
        <p:spPr>
          <a:xfrm>
            <a:off x="1369161" y="2434938"/>
            <a:ext cx="2295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Lifetime profit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39BC94-4BAB-1144-BE4C-CD8DF7738B23}"/>
              </a:ext>
            </a:extLst>
          </p:cNvPr>
          <p:cNvSpPr txBox="1"/>
          <p:nvPr/>
        </p:nvSpPr>
        <p:spPr>
          <a:xfrm>
            <a:off x="5421785" y="6217834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Microbiome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EAE119-9CF0-3947-AA86-85E7D58CEBF0}"/>
              </a:ext>
            </a:extLst>
          </p:cNvPr>
          <p:cNvSpPr txBox="1"/>
          <p:nvPr/>
        </p:nvSpPr>
        <p:spPr>
          <a:xfrm>
            <a:off x="9324906" y="2956440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Live weight</a:t>
            </a:r>
          </a:p>
        </p:txBody>
      </p:sp>
    </p:spTree>
    <p:extLst>
      <p:ext uri="{BB962C8B-B14F-4D97-AF65-F5344CB8AC3E}">
        <p14:creationId xmlns:p14="http://schemas.microsoft.com/office/powerpoint/2010/main" val="20545787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PEAK GENETICS&amp;quot;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/object&gt;&lt;object type=&quot;8&quot; unique_id=&quot;1001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Custom 1">
      <a:dk1>
        <a:srgbClr val="8E258D"/>
      </a:dk1>
      <a:lt1>
        <a:sysClr val="window" lastClr="FFFFFF"/>
      </a:lt1>
      <a:dk2>
        <a:srgbClr val="8E258D"/>
      </a:dk2>
      <a:lt2>
        <a:srgbClr val="F8F8F8"/>
      </a:lt2>
      <a:accent1>
        <a:srgbClr val="DDDDDD"/>
      </a:accent1>
      <a:accent2>
        <a:srgbClr val="B2B2B2"/>
      </a:accent2>
      <a:accent3>
        <a:srgbClr val="C286A7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3DC9F224DC7C4FA3B1A2FC3782A47B" ma:contentTypeVersion="15" ma:contentTypeDescription="Create a new document." ma:contentTypeScope="" ma:versionID="0dd223e1dc07e5ed9dd4bd4f1f4dabc0">
  <xsd:schema xmlns:xsd="http://www.w3.org/2001/XMLSchema" xmlns:xs="http://www.w3.org/2001/XMLSchema" xmlns:p="http://schemas.microsoft.com/office/2006/metadata/properties" xmlns:ns1="http://schemas.microsoft.com/sharepoint/v3" xmlns:ns3="cd851f16-5ff8-4024-a6f9-6bc4a78e43c9" xmlns:ns4="ad2f03dc-5c25-4c71-a5b6-5f70da67b6fe" targetNamespace="http://schemas.microsoft.com/office/2006/metadata/properties" ma:root="true" ma:fieldsID="6ec5f11bdd813a1fe39be09987b78ad3" ns1:_="" ns3:_="" ns4:_="">
    <xsd:import namespace="http://schemas.microsoft.com/sharepoint/v3"/>
    <xsd:import namespace="cd851f16-5ff8-4024-a6f9-6bc4a78e43c9"/>
    <xsd:import namespace="ad2f03dc-5c25-4c71-a5b6-5f70da67b6f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1:_ip_UnifiedCompliancePolicyProperties" minOccurs="0"/>
                <xsd:element ref="ns1:_ip_UnifiedCompliancePolicyUIAction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851f16-5ff8-4024-a6f9-6bc4a78e43c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2f03dc-5c25-4c71-a5b6-5f70da67b6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75A622-C112-474A-AAFD-B1570FC9FC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d851f16-5ff8-4024-a6f9-6bc4a78e43c9"/>
    <ds:schemaRef ds:uri="ad2f03dc-5c25-4c71-a5b6-5f70da67b6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811FEC-3E84-4111-9724-9C752EE6C7DA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ad2f03dc-5c25-4c71-a5b6-5f70da67b6fe"/>
    <ds:schemaRef ds:uri="cd851f16-5ff8-4024-a6f9-6bc4a78e43c9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0E7D475F-4ACD-4DBA-9657-0C8F4BEAED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57963</TotalTime>
  <Words>1103</Words>
  <Application>Microsoft Macintosh PowerPoint</Application>
  <PresentationFormat>Widescreen</PresentationFormat>
  <Paragraphs>164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Trebuchet MS</vt:lpstr>
      <vt:lpstr>1_Office Theme</vt:lpstr>
      <vt:lpstr>The curse goes on and on: Thirsting for information on a sea of data</vt:lpstr>
      <vt:lpstr>Topics for discussion</vt:lpstr>
      <vt:lpstr>What do we want?</vt:lpstr>
      <vt:lpstr>How much data do we have now?</vt:lpstr>
      <vt:lpstr>Why do we (say we) want more data?</vt:lpstr>
      <vt:lpstr>Why do we (really) want more data?</vt:lpstr>
      <vt:lpstr>Phenotype is king!TM?</vt:lpstr>
      <vt:lpstr>How will we get more data?</vt:lpstr>
      <vt:lpstr>Is it actually going to satisfy us?</vt:lpstr>
      <vt:lpstr>What do current phenotypes look like?</vt:lpstr>
      <vt:lpstr>Inference is often relatively simple</vt:lpstr>
      <vt:lpstr>What do new phenotypes look like?</vt:lpstr>
      <vt:lpstr>Interactions grow quadratically</vt:lpstr>
      <vt:lpstr>Patterns are easy, meaning is hard</vt:lpstr>
      <vt:lpstr>What about the outside of the cow?</vt:lpstr>
      <vt:lpstr>Traditional phenotyping scheme</vt:lpstr>
      <vt:lpstr>Alternative phenotyping scheme</vt:lpstr>
      <vt:lpstr>High-throughput phenotyping</vt:lpstr>
      <vt:lpstr>Next-generation automated phenotyping?</vt:lpstr>
      <vt:lpstr>Do more data make prediction more difficult? </vt:lpstr>
      <vt:lpstr>The promise of phenotype prediction</vt:lpstr>
      <vt:lpstr>Do we know what we don’t know?</vt:lpstr>
      <vt:lpstr>Rural broadband remains a challenge</vt:lpstr>
      <vt:lpstr>Animal identification is hard</vt:lpstr>
      <vt:lpstr>Quis custodiet ipsos custodes?</vt:lpstr>
      <vt:lpstr>Nobody can do everything alone…</vt:lpstr>
      <vt:lpstr>Can we get out of this mess?</vt:lpstr>
      <vt:lpstr>Final thoughts</vt:lpstr>
      <vt:lpstr>Questions?</vt:lpstr>
    </vt:vector>
  </TitlesOfParts>
  <Company>Alta Genetics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Kadijk</dc:creator>
  <cp:lastModifiedBy>John Cole</cp:lastModifiedBy>
  <cp:revision>533</cp:revision>
  <dcterms:created xsi:type="dcterms:W3CDTF">2015-10-15T13:30:25Z</dcterms:created>
  <dcterms:modified xsi:type="dcterms:W3CDTF">2022-02-18T21:52:42Z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0x0101006D3DC9F224DC7C4FA3B1A2FC3782A47B</vt:lpwstr>
  </property>
</Properties>
</file>