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15"/>
  </p:notesMasterIdLst>
  <p:sldIdLst>
    <p:sldId id="257" r:id="rId3"/>
    <p:sldId id="265" r:id="rId4"/>
    <p:sldId id="363" r:id="rId5"/>
    <p:sldId id="366" r:id="rId6"/>
    <p:sldId id="365" r:id="rId7"/>
    <p:sldId id="364" r:id="rId8"/>
    <p:sldId id="367" r:id="rId9"/>
    <p:sldId id="262" r:id="rId10"/>
    <p:sldId id="259" r:id="rId11"/>
    <p:sldId id="368" r:id="rId12"/>
    <p:sldId id="369" r:id="rId13"/>
    <p:sldId id="263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25" autoAdjust="0"/>
    <p:restoredTop sz="94660"/>
  </p:normalViewPr>
  <p:slideViewPr>
    <p:cSldViewPr snapToGrid="0">
      <p:cViewPr varScale="1">
        <p:scale>
          <a:sx n="105" d="100"/>
          <a:sy n="105" d="100"/>
        </p:scale>
        <p:origin x="216" y="68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91478AF-3E04-4EB1-A27E-0B8A2ADB6FC0}" type="datetimeFigureOut">
              <a:rPr lang="en-US" smtClean="0"/>
              <a:t>2/19/22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8016E33-A2BC-4721-AA08-CE24360612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50966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Cattle -$66.4 billion</a:t>
            </a:r>
          </a:p>
          <a:p>
            <a:r>
              <a:rPr lang="en-US" b="1" dirty="0"/>
              <a:t>Dairy (production) - $35 billion</a:t>
            </a:r>
          </a:p>
          <a:p>
            <a:r>
              <a:rPr lang="en-US" dirty="0"/>
              <a:t>Pork -  $23.4 billion</a:t>
            </a:r>
          </a:p>
          <a:p>
            <a:r>
              <a:rPr lang="en-US" dirty="0"/>
              <a:t>Poultry - $40 billion</a:t>
            </a:r>
          </a:p>
          <a:p>
            <a:r>
              <a:rPr lang="en-US" dirty="0"/>
              <a:t>Sheep/Goat - $2 billion</a:t>
            </a:r>
          </a:p>
          <a:p>
            <a:endParaRPr lang="en-US" dirty="0"/>
          </a:p>
          <a:p>
            <a:r>
              <a:rPr lang="en-US" dirty="0"/>
              <a:t>This is the “Cow That Stole Christmas” 12/23/03 10 years to gain OIE “negligible risk” status back. 17 years until Japan agreed to import US beef, still has age restrictions in place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4E018B-0BE2-4B4A-A782-95724D20C5F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618590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As a reminder, these have been our goals dating back to 2018. We have continued to work towards these goals with different tools available:</a:t>
            </a:r>
          </a:p>
          <a:p>
            <a:r>
              <a:rPr lang="en-US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-ADT Cooperative Agreements – $6 million/year across 46 states/territories/tribes</a:t>
            </a:r>
          </a:p>
          <a:p>
            <a:r>
              <a:rPr lang="en-US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- (plus supplement funding for RFID readers over FY2019/2020 to the tune of $1.2 million)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B05B64-C134-4051-97A5-80D05E0E26A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237526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B05B64-C134-4051-97A5-80D05E0E26A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55085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B05B64-C134-4051-97A5-80D05E0E26A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775232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4E018B-0BE2-4B4A-A782-95724D20C5F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463712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dirty="0"/>
              <a:t>Proposed transition to RFID as Official ID in cattle/bison was first announced in April of 2019, interrupted in fall of 2019</a:t>
            </a:r>
          </a:p>
          <a:p>
            <a:pPr eaLnBrk="1" hangingPunct="1"/>
            <a:r>
              <a:rPr lang="en-US" dirty="0"/>
              <a:t>On January 30, 2020, USDA started taking orders after discussion with SAHO WG (cost share? Direct from manufacturer? 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B05B64-C134-4051-97A5-80D05E0E26A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824614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B05B64-C134-4051-97A5-80D05E0E26A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254947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B05B64-C134-4051-97A5-80D05E0E26A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76821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BA4F24-63B7-4835-9D04-769B8C09650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E725BE-93DA-403C-A1A4-257762431CB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D6A32D-9A0C-4F01-8C44-18E40217B2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56A74C-F912-4685-82AD-7593A0D3E697}" type="datetimeFigureOut">
              <a:rPr lang="en-US" smtClean="0"/>
              <a:t>2/19/22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E6534E-D491-4D42-AE90-9F04C8C312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F4F180-5774-4975-B4A8-A461934171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422F97-96B0-4522-ABD0-07CE14E9B9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4182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132042-2398-4A98-988C-A237F2966C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DBFDBDD-678F-41C5-A8A6-8E12A8B30C1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6A2E74-7360-468C-8DE4-41E202E088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56A74C-F912-4685-82AD-7593A0D3E697}" type="datetimeFigureOut">
              <a:rPr lang="en-US" smtClean="0"/>
              <a:t>2/19/22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2EF443-87A4-4308-A963-6A6141F2E5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50773E-24E0-4E92-B2DD-3595686610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422F97-96B0-4522-ABD0-07CE14E9B9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89584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B6E55A0-C472-487B-BA21-7B59009F74D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B280013-71E2-4871-9993-F3C97C8FA1E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28470-B5DF-418C-BBF7-182815D52B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56A74C-F912-4685-82AD-7593A0D3E697}" type="datetimeFigureOut">
              <a:rPr lang="en-US" smtClean="0"/>
              <a:t>2/19/22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050CC0-B816-443A-88A4-45D953563F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B93216-65DA-4D3C-9AF0-490A83B67E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422F97-96B0-4522-ABD0-07CE14E9B9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065585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4349C2-4480-489C-BC02-93D0341CC2D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F492A94-FE97-41F2-9BFB-1880E3A873B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6E8392-964C-4B81-AFAC-FFE2076AA2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C0F0D9-98F6-4DC4-8140-A44B5E0E1762}" type="datetime1">
              <a:rPr lang="en-US" smtClean="0"/>
              <a:t>2/19/22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CD7D45-D71D-42F7-BF75-4073B0E6B3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A161C9-83EA-4231-9AC3-98A1D560BD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67E680-71FF-44DA-8726-CE9EC60570B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367059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1BCA44-7EAA-4DFB-849C-CDA163E653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A4BA19-759D-4196-806E-62BBBF27A28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A3C7B9-E876-4826-8303-CEDDB6694A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81EAFD-93C9-449D-8CC6-B58A43B0A815}" type="datetime1">
              <a:rPr lang="en-US" smtClean="0"/>
              <a:t>2/19/22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3253E1-140A-41C6-9FD8-7EB5165980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75E60E-BFF6-443F-A565-3FE314F40F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67E680-71FF-44DA-8726-CE9EC60570B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316772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411359-BD1B-48C1-9E18-E1B4FBC58C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82639D4-9876-4903-BF5B-D65E74A6E4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CE3B39-1C9B-40D5-8ABE-D68F63B4D4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BF594C-5CFD-465F-9936-F6181F294A87}" type="datetime1">
              <a:rPr lang="en-US" smtClean="0"/>
              <a:t>2/19/22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0EECA8-5723-4BF5-B12F-9B537C254E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6E5841-F992-4C30-942C-577F94E94B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67E680-71FF-44DA-8726-CE9EC60570B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872511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D335DF-4771-4E25-9EB4-2ABE514EA7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9FA060-F121-404E-893D-016DAB07964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17ACC42-E791-481E-9FF6-A7B901365B6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7471D2C-4CF4-4331-B2B7-BE9F8595A6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E0988-90D3-4304-BD8E-AD26D0CC89CC}" type="datetime1">
              <a:rPr lang="en-US" smtClean="0"/>
              <a:t>2/19/22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642010D-498A-414D-AF9A-2756BC475F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0A21471-4DE8-4290-9D3E-C3D55E3EC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67E680-71FF-44DA-8726-CE9EC60570B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114840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5FBC68-361C-4A45-B923-4373328740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44DDE31-7B3D-4BD1-BA7D-6A31548BDB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93BD3EA-6F36-4363-99D9-4DC85937231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414A206-FF9C-4A22-88AD-13D7444D144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C67708F-3462-46A0-8F88-4537324DC1D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6A4D171-EA91-47DB-860F-A90C636FCA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6F6CC4-AED3-4A36-9530-EB0D6EFBA671}" type="datetime1">
              <a:rPr lang="en-US" smtClean="0"/>
              <a:t>2/19/22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401C01B-0147-4C0D-A8C6-D967B2F1C0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A7276E9-72CB-46B5-8D81-3A35BE476D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67E680-71FF-44DA-8726-CE9EC60570B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652570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042DF8-B9A9-4C85-9B7B-F5C0062BDD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2F5443D-1FE7-4A84-81E8-8B75A88034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1313F-2EE2-458F-9C4B-44D41C44D34D}" type="datetime1">
              <a:rPr lang="en-US" smtClean="0"/>
              <a:t>2/19/22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BC3C4F9-CFB8-4800-A430-CB013E3230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2EA2C01-181C-4EBF-BF76-56F16F72F1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67E680-71FF-44DA-8726-CE9EC60570B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841567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75805A3-8E76-4BEF-AC9C-BF2BFF6FA8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F52226-397F-4900-A9CD-A2EC53A53A5C}" type="datetime1">
              <a:rPr lang="en-US" smtClean="0"/>
              <a:t>2/19/22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938B5CD-4345-459E-923D-4953DD75F1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1F769E-6F69-4B77-AB59-9683394D77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67E680-71FF-44DA-8726-CE9EC60570B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930878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69691A-0B9C-4913-9488-2AE109609F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D78E8E-33BB-4C6B-BE2D-07EE77B8D2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F4508AE-CCB2-4C74-9CDA-31275DC7393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DF805EE-51DE-4A64-9743-A5DA7B5372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0BAB4-6CDB-4231-B024-217FD381DAD4}" type="datetime1">
              <a:rPr lang="en-US" smtClean="0"/>
              <a:t>2/19/22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EFB0910-3946-43D4-9EB0-D097FF27B5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2004967-E51B-43A9-82B4-2428D29179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67E680-71FF-44DA-8726-CE9EC60570B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46963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76BCB9-302A-4BDD-8010-C1D48AA1D7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7B3530-B5F6-4815-9F94-2B61F43DA2D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8443AB-AB0D-4AF5-B669-908221C892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56A74C-F912-4685-82AD-7593A0D3E697}" type="datetimeFigureOut">
              <a:rPr lang="en-US" smtClean="0"/>
              <a:t>2/19/22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E9AA6F-37FE-43C7-B861-0392838E34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31F06E-31E7-4F79-807D-4A6699D577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422F97-96B0-4522-ABD0-07CE14E9B9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035177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9937D7-37AB-457C-94F1-7B1E4E78DA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E4034A7-C6D0-4C45-9B0C-1E2672543CA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BC7E907-BE2F-46D3-A148-7C8E755888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3589FF1-0B38-494A-ACAD-526987770A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BE3A2-B6B1-4B86-BA76-7C1B44507E54}" type="datetime1">
              <a:rPr lang="en-US" smtClean="0"/>
              <a:t>2/19/22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23B23E3-D2D9-486A-9870-140FF317B2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91ED09B-29F0-444D-8ABB-22EF533FAA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67E680-71FF-44DA-8726-CE9EC60570B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298319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BAD9F2-A64F-479B-8313-89100C0762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423B5BD-CFB7-495A-9D34-7899BDF9198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1977F0-F8CC-47F0-8648-DADB90763C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8CE47A-FDB0-4CE0-926D-9BEEF4900013}" type="datetime1">
              <a:rPr lang="en-US" smtClean="0"/>
              <a:t>2/19/22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4546BC-EC32-4BF8-9DA7-8CA231CB00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3B8436-2945-49BC-BEF1-96E3A19846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67E680-71FF-44DA-8726-CE9EC60570B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806949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110AC9A-E5CF-4C3F-B231-1EFA1C91FB7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962677D-074F-43DB-838A-405FB0D6416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182FEB-C96A-4C48-A674-AA9283D7A8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828C9D-283A-440B-9F8F-88A654FBA4F7}" type="datetime1">
              <a:rPr lang="en-US" smtClean="0"/>
              <a:t>2/19/22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D7CD39-49DB-4D7D-8A33-D171D811F7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FAB10D-E073-4B12-8A55-7CC6425135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67E680-71FF-44DA-8726-CE9EC60570B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66431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FD6A3F-75B8-4F23-8BDE-A660ECF094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8F399B4-AF7E-4E10-AF49-1E5EE7CAB5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EC4C1A-BC57-4E00-A3CB-0D145A8A5A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56A74C-F912-4685-82AD-7593A0D3E697}" type="datetimeFigureOut">
              <a:rPr lang="en-US" smtClean="0"/>
              <a:t>2/19/22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268CDE-97E5-43CE-B6F5-45C5C421A1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0F5791-9C89-4928-B62E-61F3882A8C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422F97-96B0-4522-ABD0-07CE14E9B9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80169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92E93C-AF90-4452-9EDD-7048102AB4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0CB136-BFDF-4ED9-9314-607D7F30763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DDFB585-3D4A-4D46-A188-9158D6452F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235CF72-AE68-494A-979C-A94FD5EFB4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56A74C-F912-4685-82AD-7593A0D3E697}" type="datetimeFigureOut">
              <a:rPr lang="en-US" smtClean="0"/>
              <a:t>2/19/22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D3F98A1-460C-4703-B279-B8215BC65D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05B540A-E84A-48D5-B9C2-99D914DF5C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422F97-96B0-4522-ABD0-07CE14E9B9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61773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72D06B-562F-46D1-9E2C-D36F69E063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29E4B97-EF2C-401D-8093-1A4CBB855B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4E35F7F-B7C0-4A52-80D6-40AD3C8E222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7D3AFE4-4597-40FF-BDA7-AE8EC95F94D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F504E04-6EB3-4F4E-887B-C3C9B6C05C7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917BE5E-5DAD-44E7-B9D3-F359C9B45B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56A74C-F912-4685-82AD-7593A0D3E697}" type="datetimeFigureOut">
              <a:rPr lang="en-US" smtClean="0"/>
              <a:t>2/19/22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3947FBB-83AC-441A-8195-D313CB3F8E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D42A9F1-E602-4E0C-9F90-FEB3C8D499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422F97-96B0-4522-ABD0-07CE14E9B9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55646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F6BC18-3484-4218-9E6D-F447399884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C83E283-6317-4FE4-9BEA-29623B1A46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56A74C-F912-4685-82AD-7593A0D3E697}" type="datetimeFigureOut">
              <a:rPr lang="en-US" smtClean="0"/>
              <a:t>2/19/22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724B336-225C-4369-96FE-1F0322A280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5271B59-ED57-4000-B28B-2A940F0FFB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422F97-96B0-4522-ABD0-07CE14E9B9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66382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73E47F9-4214-4159-A385-275F6194DD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56A74C-F912-4685-82AD-7593A0D3E697}" type="datetimeFigureOut">
              <a:rPr lang="en-US" smtClean="0"/>
              <a:t>2/19/22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396D1E8-D1F2-4E91-B3E6-6F450FBDC7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307237C-9A66-45BB-8690-C68093D6AE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422F97-96B0-4522-ABD0-07CE14E9B9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59819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FAAE54-2BD6-4A2B-B903-0FD98B25AF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0FF180-1D07-4BFC-8D66-6B6AD7BF7C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1B7F98E-BFE9-485C-8552-095A02CD782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345785A-F191-48CD-A2CF-E183A67DA3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56A74C-F912-4685-82AD-7593A0D3E697}" type="datetimeFigureOut">
              <a:rPr lang="en-US" smtClean="0"/>
              <a:t>2/19/22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98ECB7E-6407-4140-BC43-EB13395E65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D25156C-3F8D-4A69-A6DB-8A8040E803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422F97-96B0-4522-ABD0-07CE14E9B9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04826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9CEFA8-50F4-4712-8EEF-DDA6569AE6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F900EB9-5782-4F4F-877F-F46CF78F513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72C81D9-3F90-4F24-879D-B9C20C42EBF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95D0E14-526A-41DD-9572-FA5DDB8AD8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56A74C-F912-4685-82AD-7593A0D3E697}" type="datetimeFigureOut">
              <a:rPr lang="en-US" smtClean="0"/>
              <a:t>2/19/22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08096C3-546D-4720-A89C-E1FCD6C69F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93F49F9-5FEF-444D-8B34-AD2EAAFD41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422F97-96B0-4522-ABD0-07CE14E9B9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30544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9891C2C-7200-4FC9-9E4E-0FB22249E2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420CF01-6E26-48AC-BD74-F2B31FE11E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022471-65BA-40DB-B868-6A1E2B70C3C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56A74C-F912-4685-82AD-7593A0D3E697}" type="datetimeFigureOut">
              <a:rPr lang="en-US" smtClean="0"/>
              <a:t>2/19/22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73089A-C9F5-4D3A-B7F4-368DF661B35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F3DBCB-AD60-4A9B-A78F-7E945598C0E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422F97-96B0-4522-ABD0-07CE14E9B9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98834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5AC3132-00FC-4ADE-A2C6-A22E09077E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C3D4617-D94E-41B6-9FA3-A48D153842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6F633E-18E3-48A9-BCBD-FCB9B5F1BFE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5B6550-B4F9-4E7D-B185-1A0C9D8BA6BE}" type="datetime1">
              <a:rPr lang="en-US" smtClean="0"/>
              <a:t>2/19/22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A34506-F145-4899-BE8B-6B54B2367D9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10F751-D832-4DCD-ACE2-3A723A9CCF8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67E680-71FF-44DA-8726-CE9EC60570B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61232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2.pn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12.jp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2.png"/><Relationship Id="rId5" Type="http://schemas.openxmlformats.org/officeDocument/2006/relationships/image" Target="../media/image13.jpeg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2.png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15.jpg"/><Relationship Id="rId5" Type="http://schemas.openxmlformats.org/officeDocument/2006/relationships/image" Target="../media/image14.jp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7" Type="http://schemas.openxmlformats.org/officeDocument/2006/relationships/image" Target="../media/image2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5.jp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2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6.jp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2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7.jp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2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8.jp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2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9.jp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2.png"/><Relationship Id="rId5" Type="http://schemas.openxmlformats.org/officeDocument/2006/relationships/image" Target="../media/image10.jpg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2.pn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11.jp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43B9073-BDC0-437A-B397-1860639BA0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101" y="353986"/>
            <a:ext cx="4045158" cy="361969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1BF5077-1F33-450F-BFF1-5FB7FDD2BB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443060" y="867266"/>
            <a:ext cx="11199043" cy="0"/>
          </a:xfrm>
          <a:prstGeom prst="line">
            <a:avLst/>
          </a:prstGeom>
          <a:ln>
            <a:solidFill>
              <a:srgbClr val="00594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itle 3" descr="USDA Animal and Plant Health Inspection Service logo">
            <a:extLst>
              <a:ext uri="{FF2B5EF4-FFF2-40B4-BE49-F238E27FC236}">
                <a16:creationId xmlns:a16="http://schemas.microsoft.com/office/drawing/2014/main" id="{6BADA643-5D0D-4A43-BC80-A8A3EA5062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308" y="3316389"/>
            <a:ext cx="9572309" cy="3187621"/>
          </a:xfrm>
        </p:spPr>
        <p:txBody>
          <a:bodyPr>
            <a:normAutofit fontScale="90000"/>
          </a:bodyPr>
          <a:lstStyle/>
          <a:p>
            <a:r>
              <a:rPr lang="en-US" sz="3100" dirty="0">
                <a:latin typeface="Calibri" panose="020F0502020204030204" pitchFamily="34" charset="0"/>
                <a:cs typeface="Calibri" panose="020F0502020204030204" pitchFamily="34" charset="0"/>
              </a:rPr>
              <a:t>National DHIA System Leadership Sessions</a:t>
            </a:r>
            <a:br>
              <a:rPr lang="en-US" sz="31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3100" dirty="0">
                <a:latin typeface="Calibri" panose="020F0502020204030204" pitchFamily="34" charset="0"/>
                <a:cs typeface="Calibri" panose="020F0502020204030204" pitchFamily="34" charset="0"/>
              </a:rPr>
              <a:t>Session 2 - Identification</a:t>
            </a:r>
            <a:br>
              <a:rPr lang="en-US" sz="31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3100" dirty="0">
                <a:latin typeface="Calibri" panose="020F0502020204030204" pitchFamily="34" charset="0"/>
                <a:cs typeface="Calibri" panose="020F0502020204030204" pitchFamily="34" charset="0"/>
              </a:rPr>
              <a:t>February 22, 2022</a:t>
            </a:r>
            <a:br>
              <a:rPr lang="en-US" sz="31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31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3100" dirty="0">
                <a:latin typeface="Calibri" panose="020F0502020204030204" pitchFamily="34" charset="0"/>
                <a:cs typeface="Calibri" panose="020F0502020204030204" pitchFamily="34" charset="0"/>
              </a:rPr>
              <a:t>Alex Turner, DVM</a:t>
            </a:r>
            <a:br>
              <a:rPr lang="en-US" sz="31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3100" dirty="0">
                <a:latin typeface="Calibri" panose="020F0502020204030204" pitchFamily="34" charset="0"/>
                <a:cs typeface="Calibri" panose="020F0502020204030204" pitchFamily="34" charset="0"/>
              </a:rPr>
              <a:t>Assistant Director, National Animal Disease Traceability and </a:t>
            </a:r>
            <a:br>
              <a:rPr lang="en-US" sz="31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3100" dirty="0">
                <a:latin typeface="Calibri" panose="020F0502020204030204" pitchFamily="34" charset="0"/>
                <a:cs typeface="Calibri" panose="020F0502020204030204" pitchFamily="34" charset="0"/>
              </a:rPr>
              <a:t>Veterinary Accreditation Center</a:t>
            </a:r>
            <a:br>
              <a:rPr lang="en-US" sz="31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3100" dirty="0">
                <a:latin typeface="Calibri" panose="020F0502020204030204" pitchFamily="34" charset="0"/>
                <a:cs typeface="Calibri" panose="020F0502020204030204" pitchFamily="34" charset="0"/>
              </a:rPr>
              <a:t>USDA/APHIS, Veterinary Services</a:t>
            </a:r>
            <a:br>
              <a:rPr lang="en-US" sz="3600" dirty="0">
                <a:latin typeface="+mn-lt"/>
              </a:rPr>
            </a:br>
            <a:endParaRPr lang="en-US" sz="3600" dirty="0">
              <a:latin typeface="+mn-lt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7588403-54B7-41B1-95FB-F2F2E375CF53}"/>
              </a:ext>
            </a:extLst>
          </p:cNvPr>
          <p:cNvSpPr txBox="1"/>
          <p:nvPr/>
        </p:nvSpPr>
        <p:spPr>
          <a:xfrm>
            <a:off x="831659" y="1278797"/>
            <a:ext cx="73152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Animal Disease Traceability</a:t>
            </a:r>
            <a:b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4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Animal ID: Today and Tomorrow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062156DE-C907-4EAC-B957-75E5D6AB1DC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4706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3699"/>
    </mc:Choice>
    <mc:Fallback xmlns="">
      <p:transition spd="slow" advTm="836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F86FF0E-013E-4350-B067-922E731A95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-1"/>
            <a:ext cx="12192000" cy="923827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F871FAD-C0E4-42A8-BB9F-3064CE883B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101" y="353985"/>
            <a:ext cx="4045158" cy="361969"/>
          </a:xfrm>
          <a:prstGeom prst="rect">
            <a:avLst/>
          </a:prstGeom>
        </p:spPr>
      </p:pic>
      <p:sp>
        <p:nvSpPr>
          <p:cNvPr id="5" name="Title 3">
            <a:extLst>
              <a:ext uri="{FF2B5EF4-FFF2-40B4-BE49-F238E27FC236}">
                <a16:creationId xmlns:a16="http://schemas.microsoft.com/office/drawing/2014/main" id="{FD9BB7DC-77ED-4B0C-99A0-48C8904E64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4101" y="923826"/>
            <a:ext cx="4700907" cy="656617"/>
          </a:xfrm>
        </p:spPr>
        <p:txBody>
          <a:bodyPr>
            <a:noAutofit/>
          </a:bodyPr>
          <a:lstStyle/>
          <a:p>
            <a:pPr algn="ctr"/>
            <a: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  <a:t>ICVI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4AEF42-871B-4C40-A8A6-4315C1BDD37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88770" y="1457797"/>
            <a:ext cx="4956238" cy="4343400"/>
          </a:xfrm>
        </p:spPr>
        <p:txBody>
          <a:bodyPr>
            <a:no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Interstate Certificate of Veterinary Inspection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Classically called a Health Certificate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Accredited Veterinarian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Required for interstate movement in most cases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Continue to support transition to electronic options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Apps and electronic versions are not waiting for a stamp and snail mail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45705A5F-BAEC-4F55-9D58-5B4D3144A01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1764" y="1457797"/>
            <a:ext cx="6711466" cy="482386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CE936062-A98C-4A2B-9978-2D5A0215F3D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1868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0847"/>
    </mc:Choice>
    <mc:Fallback xmlns="">
      <p:transition spd="slow" advTm="1808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F86FF0E-013E-4350-B067-922E731A95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-1"/>
            <a:ext cx="12192000" cy="923827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F871FAD-C0E4-42A8-BB9F-3064CE883B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101" y="353985"/>
            <a:ext cx="4045158" cy="361969"/>
          </a:xfrm>
          <a:prstGeom prst="rect">
            <a:avLst/>
          </a:prstGeom>
        </p:spPr>
      </p:pic>
      <p:sp>
        <p:nvSpPr>
          <p:cNvPr id="5" name="Title 3">
            <a:extLst>
              <a:ext uri="{FF2B5EF4-FFF2-40B4-BE49-F238E27FC236}">
                <a16:creationId xmlns:a16="http://schemas.microsoft.com/office/drawing/2014/main" id="{FD9BB7DC-77ED-4B0C-99A0-48C8904E64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20356" y="923826"/>
            <a:ext cx="6533444" cy="766862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  <a:t>Infrastructure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5A46F828-A30A-421B-8D88-2285832BAF9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006368" y="1847653"/>
            <a:ext cx="5181600" cy="4351338"/>
          </a:xfrm>
        </p:spPr>
        <p:txBody>
          <a:bodyPr>
            <a:normAutofit/>
          </a:bodyPr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64AD16F-100E-4C37-8157-4187800504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67E680-71FF-44DA-8726-CE9EC60570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071113E8-A131-4139-AE1D-9191D65F8719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282696" y="1901489"/>
            <a:ext cx="5184862" cy="393750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757A52D4-83BD-4F50-8DD1-C23605869081}"/>
              </a:ext>
            </a:extLst>
          </p:cNvPr>
          <p:cNvSpPr txBox="1"/>
          <p:nvPr/>
        </p:nvSpPr>
        <p:spPr>
          <a:xfrm>
            <a:off x="4741333" y="1952978"/>
            <a:ext cx="6987823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We require the ear tags for regulatory use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We want to make them easier to read for those that “need” to read them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Strategically support the placement and purchases of readers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For slaughter plants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For Accredited Vets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For livestock markets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Others?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7C585323-BBC6-48C1-84A5-6B55F8D2AA2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5246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3664"/>
    </mc:Choice>
    <mc:Fallback xmlns="">
      <p:transition spd="slow" advTm="2236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F86FF0E-013E-4350-B067-922E731A95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-1"/>
            <a:ext cx="12192000" cy="923827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F871FAD-C0E4-42A8-BB9F-3064CE883B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101" y="353985"/>
            <a:ext cx="4045158" cy="361969"/>
          </a:xfrm>
          <a:prstGeom prst="rect">
            <a:avLst/>
          </a:prstGeo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03B5CDF3-D859-4469-BD7A-EC31ACA081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7268" y="997171"/>
            <a:ext cx="10757464" cy="766862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  <a:t>Questions?</a:t>
            </a:r>
          </a:p>
        </p:txBody>
      </p:sp>
      <p:pic>
        <p:nvPicPr>
          <p:cNvPr id="13" name="Content Placeholder 12" descr="A cow with a yellow tag&#10;&#10;Description automatically generated with medium confidence">
            <a:extLst>
              <a:ext uri="{FF2B5EF4-FFF2-40B4-BE49-F238E27FC236}">
                <a16:creationId xmlns:a16="http://schemas.microsoft.com/office/drawing/2014/main" id="{49AF7189-3520-4B91-8919-517992EC14A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268" y="2005012"/>
            <a:ext cx="3757008" cy="435133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6193D31-87FE-4B96-9ABD-720812D524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67E680-71FF-44DA-8726-CE9EC60570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6D465047-E2C8-4FEA-AC70-E6BD55044FA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3384" y="2005012"/>
            <a:ext cx="6291348" cy="347662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E82C1C1-8E29-47FE-82FE-64811AE435E0}"/>
              </a:ext>
            </a:extLst>
          </p:cNvPr>
          <p:cNvSpPr txBox="1"/>
          <p:nvPr/>
        </p:nvSpPr>
        <p:spPr>
          <a:xfrm>
            <a:off x="5183384" y="5648464"/>
            <a:ext cx="62913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traceability@usda.gov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50F98529-965B-4DD1-AB4A-25D9B8B6468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4940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6481"/>
    </mc:Choice>
    <mc:Fallback xmlns="">
      <p:transition spd="slow" advTm="864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F86FF0E-013E-4350-B067-922E731A95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-1"/>
            <a:ext cx="12192000" cy="923827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F871FAD-C0E4-42A8-BB9F-3064CE883B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101" y="353985"/>
            <a:ext cx="4045158" cy="361969"/>
          </a:xfrm>
          <a:prstGeom prst="rect">
            <a:avLst/>
          </a:prstGeom>
        </p:spPr>
      </p:pic>
      <p:sp>
        <p:nvSpPr>
          <p:cNvPr id="5" name="Title 3">
            <a:extLst>
              <a:ext uri="{FF2B5EF4-FFF2-40B4-BE49-F238E27FC236}">
                <a16:creationId xmlns:a16="http://schemas.microsoft.com/office/drawing/2014/main" id="{FD9BB7DC-77ED-4B0C-99A0-48C8904E64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36862"/>
            <a:ext cx="10515600" cy="620748"/>
          </a:xfrm>
        </p:spPr>
        <p:txBody>
          <a:bodyPr>
            <a:noAutofit/>
          </a:bodyPr>
          <a:lstStyle/>
          <a:p>
            <a:pPr algn="ctr"/>
            <a: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  <a:t>Why is ADT Important in the USA?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A8BEAC-A888-426D-8C6A-CBC9D127128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44101" y="2033083"/>
            <a:ext cx="4477986" cy="3325812"/>
          </a:xfrm>
        </p:spPr>
        <p:txBody>
          <a:bodyPr>
            <a:norm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Protect American Livestock Agriculture</a:t>
            </a:r>
          </a:p>
          <a:p>
            <a:pPr lvl="1"/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Food Safety</a:t>
            </a:r>
          </a:p>
          <a:p>
            <a:pPr lvl="1"/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Market Values (domestic and trade)</a:t>
            </a:r>
          </a:p>
          <a:p>
            <a:pPr lvl="1"/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Foreign Animal Diseases (Zoonotic and not)</a:t>
            </a:r>
          </a:p>
        </p:txBody>
      </p:sp>
      <p:pic>
        <p:nvPicPr>
          <p:cNvPr id="11" name="Content Placeholder 10" descr="A picture containing text&#10;&#10;Description automatically generated">
            <a:extLst>
              <a:ext uri="{FF2B5EF4-FFF2-40B4-BE49-F238E27FC236}">
                <a16:creationId xmlns:a16="http://schemas.microsoft.com/office/drawing/2014/main" id="{18F47BDF-BC34-4128-9CB5-1F1E76A9373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2360" y="1666813"/>
            <a:ext cx="6971624" cy="487209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6519500-24AA-42CB-A301-90FCF32521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67E680-71FF-44DA-8726-CE9EC60570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27A53825-8AAB-41B3-8F23-2702B130533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5965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1574"/>
    </mc:Choice>
    <mc:Fallback xmlns="">
      <p:transition spd="slow" advTm="1915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F86FF0E-013E-4350-B067-922E731A95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12192000" cy="923827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F871FAD-C0E4-42A8-BB9F-3064CE883B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101" y="353985"/>
            <a:ext cx="4045158" cy="361969"/>
          </a:xfrm>
          <a:prstGeom prst="rect">
            <a:avLst/>
          </a:prstGeom>
        </p:spPr>
      </p:pic>
      <p:sp>
        <p:nvSpPr>
          <p:cNvPr id="5" name="Title 3">
            <a:extLst>
              <a:ext uri="{FF2B5EF4-FFF2-40B4-BE49-F238E27FC236}">
                <a16:creationId xmlns:a16="http://schemas.microsoft.com/office/drawing/2014/main" id="{FD9BB7DC-77ED-4B0C-99A0-48C8904E64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9258" y="1064125"/>
            <a:ext cx="10515600" cy="704815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  <a:t>Animal Disease Traceability</a:t>
            </a:r>
          </a:p>
        </p:txBody>
      </p:sp>
      <p:pic>
        <p:nvPicPr>
          <p:cNvPr id="9" name="Content Placeholder 8" descr="A group of cows grazing&#10;&#10;Description automatically generated with low confidence">
            <a:extLst>
              <a:ext uri="{FF2B5EF4-FFF2-40B4-BE49-F238E27FC236}">
                <a16:creationId xmlns:a16="http://schemas.microsoft.com/office/drawing/2014/main" id="{38CD8F7F-2EE3-4A4B-8DFD-EE2FBDAF3CC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5429" r="11341" b="14099"/>
          <a:stretch/>
        </p:blipFill>
        <p:spPr>
          <a:xfrm>
            <a:off x="569258" y="2079239"/>
            <a:ext cx="5810027" cy="395578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EA82616-871B-463D-9ABB-C1FACF800C5B}"/>
              </a:ext>
            </a:extLst>
          </p:cNvPr>
          <p:cNvSpPr txBox="1"/>
          <p:nvPr/>
        </p:nvSpPr>
        <p:spPr>
          <a:xfrm>
            <a:off x="6746051" y="2079239"/>
            <a:ext cx="5126539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Program Overarching Goals</a:t>
            </a:r>
          </a:p>
          <a:p>
            <a:pPr marL="461963" marR="0" lvl="1" indent="-46196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Increase use of electronic ID tags for Official ID</a:t>
            </a:r>
          </a:p>
          <a:p>
            <a:pPr marL="461963" marR="0" lvl="1" indent="-46196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Enhance the ability to track animals from birth to slaughter</a:t>
            </a:r>
          </a:p>
          <a:p>
            <a:pPr marL="461963" marR="0" lvl="1" indent="-46196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Advance sharing of electronic data</a:t>
            </a:r>
          </a:p>
          <a:p>
            <a:pPr marL="461963" marR="0" lvl="1" indent="-46196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Elevate discussions to work towards electronically submitted ICVIs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6197EFCC-8CF9-4E89-A233-AF4A4347018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2815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0707"/>
    </mc:Choice>
    <mc:Fallback xmlns="">
      <p:transition spd="slow" advTm="1207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F86FF0E-013E-4350-B067-922E731A95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12192000" cy="923827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F871FAD-C0E4-42A8-BB9F-3064CE883B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101" y="353985"/>
            <a:ext cx="4045158" cy="361969"/>
          </a:xfrm>
          <a:prstGeom prst="rect">
            <a:avLst/>
          </a:prstGeom>
        </p:spPr>
      </p:pic>
      <p:sp>
        <p:nvSpPr>
          <p:cNvPr id="5" name="Title 3">
            <a:extLst>
              <a:ext uri="{FF2B5EF4-FFF2-40B4-BE49-F238E27FC236}">
                <a16:creationId xmlns:a16="http://schemas.microsoft.com/office/drawing/2014/main" id="{FD9BB7DC-77ED-4B0C-99A0-48C8904E64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23827"/>
            <a:ext cx="10515600" cy="766861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  <a:t>A National “Disease Insurance” Policy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1ED4D6B-7D91-45C5-910B-10CF9706777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17311" y="1825624"/>
            <a:ext cx="5181600" cy="4351338"/>
          </a:xfrm>
        </p:spPr>
        <p:txBody>
          <a:bodyPr>
            <a:norm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ADT doesn’t prevent disease</a:t>
            </a: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ADT speeds the response</a:t>
            </a: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ADT is about proving that the healthy animals were </a:t>
            </a:r>
            <a:r>
              <a:rPr lang="en-US" i="1" dirty="0">
                <a:latin typeface="Calibri" panose="020F0502020204030204" pitchFamily="34" charset="0"/>
                <a:cs typeface="Calibri" panose="020F0502020204030204" pitchFamily="34" charset="0"/>
              </a:rPr>
              <a:t>not exposed</a:t>
            </a: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ADT is about returning the cattle business in the country to “normal” as soon as possible following a Foreign Animal Disease Detection</a:t>
            </a:r>
          </a:p>
        </p:txBody>
      </p:sp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3E6AD444-CDBF-4A09-8B53-22C7EB3BDAC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0022" y="1972197"/>
            <a:ext cx="6351531" cy="420476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2F7932F2-25A6-4D9F-ACF0-AB49C752684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8201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0939"/>
    </mc:Choice>
    <mc:Fallback xmlns="">
      <p:transition spd="slow" advTm="1409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F86FF0E-013E-4350-B067-922E731A95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12192000" cy="923827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F871FAD-C0E4-42A8-BB9F-3064CE883B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101" y="353985"/>
            <a:ext cx="4045158" cy="361969"/>
          </a:xfrm>
          <a:prstGeom prst="rect">
            <a:avLst/>
          </a:prstGeom>
        </p:spPr>
      </p:pic>
      <p:sp>
        <p:nvSpPr>
          <p:cNvPr id="5" name="Title 3">
            <a:extLst>
              <a:ext uri="{FF2B5EF4-FFF2-40B4-BE49-F238E27FC236}">
                <a16:creationId xmlns:a16="http://schemas.microsoft.com/office/drawing/2014/main" id="{FD9BB7DC-77ED-4B0C-99A0-48C8904E64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12938"/>
            <a:ext cx="10515600" cy="704814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  <a:t>Animal ID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F7E0E1E-A7EF-4359-91CF-FDDBBD5B5D2E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Used for:</a:t>
            </a:r>
          </a:p>
          <a:p>
            <a:pPr lvl="1"/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Management</a:t>
            </a:r>
          </a:p>
          <a:p>
            <a:pPr lvl="1"/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Reproduction</a:t>
            </a:r>
          </a:p>
          <a:p>
            <a:pPr lvl="1"/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Genetics</a:t>
            </a:r>
          </a:p>
          <a:p>
            <a:pPr lvl="1"/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Production</a:t>
            </a:r>
          </a:p>
          <a:p>
            <a:pPr lvl="1"/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Health</a:t>
            </a:r>
          </a:p>
          <a:p>
            <a:pPr lvl="1"/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Feeding/gain</a:t>
            </a:r>
          </a:p>
          <a:p>
            <a:pPr lvl="1"/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Movement</a:t>
            </a:r>
          </a:p>
          <a:p>
            <a:pPr marL="457200" lvl="1" indent="0">
              <a:buNone/>
            </a:pPr>
            <a:endParaRPr lang="en-US" dirty="0"/>
          </a:p>
        </p:txBody>
      </p:sp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EFFC8CE5-9CFE-4F3A-93F5-01FE961C808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4178" y="1707337"/>
            <a:ext cx="6425088" cy="458791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8FDD1A58-803E-49AA-9937-D32CB07F01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5479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7858"/>
    </mc:Choice>
    <mc:Fallback xmlns="">
      <p:transition spd="slow" advTm="678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F86FF0E-013E-4350-B067-922E731A95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-1"/>
            <a:ext cx="12192000" cy="923827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F871FAD-C0E4-42A8-BB9F-3064CE883B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101" y="353985"/>
            <a:ext cx="4045158" cy="361969"/>
          </a:xfrm>
          <a:prstGeom prst="rect">
            <a:avLst/>
          </a:prstGeom>
        </p:spPr>
      </p:pic>
      <p:sp>
        <p:nvSpPr>
          <p:cNvPr id="5" name="Title 3">
            <a:extLst>
              <a:ext uri="{FF2B5EF4-FFF2-40B4-BE49-F238E27FC236}">
                <a16:creationId xmlns:a16="http://schemas.microsoft.com/office/drawing/2014/main" id="{FD9BB7DC-77ED-4B0C-99A0-48C8904E64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36862"/>
            <a:ext cx="10515600" cy="620748"/>
          </a:xfrm>
        </p:spPr>
        <p:txBody>
          <a:bodyPr>
            <a:noAutofit/>
          </a:bodyPr>
          <a:lstStyle/>
          <a:p>
            <a:pPr algn="ctr"/>
            <a: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  <a:t>Current Official ID for Cattle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A8BEAC-A888-426D-8C6A-CBC9D127128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418709" y="1905706"/>
            <a:ext cx="4477986" cy="4450644"/>
          </a:xfrm>
        </p:spPr>
        <p:txBody>
          <a:bodyPr>
            <a:normAutofit/>
          </a:bodyPr>
          <a:lstStyle/>
          <a:p>
            <a:pPr lvl="1"/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Ear tags</a:t>
            </a:r>
          </a:p>
          <a:p>
            <a:pPr lvl="2"/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Visual only</a:t>
            </a:r>
          </a:p>
          <a:p>
            <a:pPr lvl="2"/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Electronically Readable</a:t>
            </a:r>
          </a:p>
          <a:p>
            <a:pPr lvl="2"/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Low Frequency</a:t>
            </a:r>
          </a:p>
          <a:p>
            <a:pPr lvl="2"/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Ultra High Frequency</a:t>
            </a:r>
          </a:p>
          <a:p>
            <a:pPr lvl="1"/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Tattoos</a:t>
            </a:r>
          </a:p>
          <a:p>
            <a:pPr lvl="1"/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Brands</a:t>
            </a:r>
          </a:p>
          <a:p>
            <a:pPr lvl="1"/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Backtags?</a:t>
            </a:r>
          </a:p>
          <a:p>
            <a:pPr lvl="1"/>
            <a:endParaRPr lang="en-US" sz="28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6519500-24AA-42CB-A301-90FCF32521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67E680-71FF-44DA-8726-CE9EC60570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12993165-70ED-4E5D-B0C4-197878E2B0F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101" y="1905706"/>
            <a:ext cx="6675966" cy="445064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E94D1B11-605B-4BBE-87A4-C4BC7AFF151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925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2857"/>
    </mc:Choice>
    <mc:Fallback xmlns="">
      <p:transition spd="slow" advTm="2228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F86FF0E-013E-4350-B067-922E731A95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-1"/>
            <a:ext cx="12192000" cy="923827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F871FAD-C0E4-42A8-BB9F-3064CE883B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101" y="353985"/>
            <a:ext cx="4045158" cy="361969"/>
          </a:xfrm>
          <a:prstGeom prst="rect">
            <a:avLst/>
          </a:prstGeom>
        </p:spPr>
      </p:pic>
      <p:sp>
        <p:nvSpPr>
          <p:cNvPr id="5" name="Title 3">
            <a:extLst>
              <a:ext uri="{FF2B5EF4-FFF2-40B4-BE49-F238E27FC236}">
                <a16:creationId xmlns:a16="http://schemas.microsoft.com/office/drawing/2014/main" id="{FD9BB7DC-77ED-4B0C-99A0-48C8904E64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4100" y="963563"/>
            <a:ext cx="6238744" cy="600174"/>
          </a:xfrm>
        </p:spPr>
        <p:txBody>
          <a:bodyPr>
            <a:noAutofit/>
          </a:bodyPr>
          <a:lstStyle/>
          <a:p>
            <a:pPr algn="ctr"/>
            <a: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  <a:t>Free RFID Tag Program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4AEF42-871B-4C40-A8A6-4315C1BDD37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07948" y="1603473"/>
            <a:ext cx="5246693" cy="4425695"/>
          </a:xfrm>
        </p:spPr>
        <p:txBody>
          <a:bodyPr>
            <a:normAutofit lnSpcReduction="10000"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Began January 30, 2020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Ordered via USDA through the State Veterinarian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10,791,000 tags shipped</a:t>
            </a:r>
          </a:p>
          <a:p>
            <a:pPr marL="742950" indent="-290513">
              <a:buFont typeface="Calibri" panose="020F0502020204030204" pitchFamily="34" charset="0"/>
              <a:buChar char="⁻"/>
            </a:pP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7,051,600 white</a:t>
            </a:r>
          </a:p>
          <a:p>
            <a:pPr marL="742950" indent="-290513">
              <a:buFont typeface="Calibri" panose="020F0502020204030204" pitchFamily="34" charset="0"/>
              <a:buChar char="⁻"/>
            </a:pP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3,739,400 orange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All 50 states and 2 U.S. Territories have received low frequency RFID tags in this program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095D2470-2A47-46CD-AD4F-6DD3B842FA2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4763" y="1563736"/>
            <a:ext cx="5852160" cy="442569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9D897A61-BF48-4A6D-8E35-1F4045A9CD3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1040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0678"/>
    </mc:Choice>
    <mc:Fallback xmlns="">
      <p:transition spd="slow" advTm="1706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F86FF0E-013E-4350-B067-922E731A95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-1"/>
            <a:ext cx="12192000" cy="923827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F871FAD-C0E4-42A8-BB9F-3064CE883B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101" y="353985"/>
            <a:ext cx="4045158" cy="361969"/>
          </a:xfrm>
          <a:prstGeom prst="rect">
            <a:avLst/>
          </a:prstGeom>
        </p:spPr>
      </p:pic>
      <p:sp>
        <p:nvSpPr>
          <p:cNvPr id="5" name="Title 3">
            <a:extLst>
              <a:ext uri="{FF2B5EF4-FFF2-40B4-BE49-F238E27FC236}">
                <a16:creationId xmlns:a16="http://schemas.microsoft.com/office/drawing/2014/main" id="{FD9BB7DC-77ED-4B0C-99A0-48C8904E64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23826"/>
            <a:ext cx="10515600" cy="766862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  <a:t>Future Program Goals</a:t>
            </a:r>
          </a:p>
        </p:txBody>
      </p:sp>
      <p:pic>
        <p:nvPicPr>
          <p:cNvPr id="10" name="Content Placeholder 9" descr="A close up of a brown animal&#10;&#10;Description automatically generated with low confidence">
            <a:extLst>
              <a:ext uri="{FF2B5EF4-FFF2-40B4-BE49-F238E27FC236}">
                <a16:creationId xmlns:a16="http://schemas.microsoft.com/office/drawing/2014/main" id="{101F22BD-DF1F-456B-80D7-F1B4C928F1C8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773" y="1773011"/>
            <a:ext cx="6015768" cy="481261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5A46F828-A30A-421B-8D88-2285832BAF9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006368" y="1847653"/>
            <a:ext cx="5181600" cy="4351338"/>
          </a:xfrm>
        </p:spPr>
        <p:txBody>
          <a:bodyPr>
            <a:normAutofit fontScale="92500" lnSpcReduction="20000"/>
          </a:bodyPr>
          <a:lstStyle/>
          <a:p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Electronically readable ID for cattle and bison</a:t>
            </a:r>
          </a:p>
          <a:p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Increase use of electronic records for states and accredited vets (ICVIs)</a:t>
            </a:r>
          </a:p>
          <a:p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Retrieve trace information in shortest possible time</a:t>
            </a:r>
          </a:p>
          <a:p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Improve data accuracy and reduce data error rate</a:t>
            </a:r>
          </a:p>
          <a:p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Let the regulatory ADT function in the background, until needed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64AD16F-100E-4C37-8157-4187800504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67E680-71FF-44DA-8726-CE9EC60570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F649748A-5A41-416E-AA4B-E6765B46E32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7576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4245"/>
    </mc:Choice>
    <mc:Fallback xmlns="">
      <p:transition spd="slow" advTm="2242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F86FF0E-013E-4350-B067-922E731A95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-1"/>
            <a:ext cx="12192000" cy="923827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F871FAD-C0E4-42A8-BB9F-3064CE883B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101" y="353985"/>
            <a:ext cx="4045158" cy="361969"/>
          </a:xfrm>
          <a:prstGeom prst="rect">
            <a:avLst/>
          </a:prstGeom>
        </p:spPr>
      </p:pic>
      <p:sp>
        <p:nvSpPr>
          <p:cNvPr id="5" name="Title 3">
            <a:extLst>
              <a:ext uri="{FF2B5EF4-FFF2-40B4-BE49-F238E27FC236}">
                <a16:creationId xmlns:a16="http://schemas.microsoft.com/office/drawing/2014/main" id="{FD9BB7DC-77ED-4B0C-99A0-48C8904E64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4101" y="949503"/>
            <a:ext cx="6078683" cy="656617"/>
          </a:xfrm>
        </p:spPr>
        <p:txBody>
          <a:bodyPr>
            <a:noAutofit/>
          </a:bodyPr>
          <a:lstStyle/>
          <a:p>
            <a: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  <a:t>ADT Rule (9 CFR Part 86)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4AEF42-871B-4C40-A8A6-4315C1BDD37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70933" y="1565097"/>
            <a:ext cx="5308036" cy="4343400"/>
          </a:xfrm>
        </p:spPr>
        <p:txBody>
          <a:bodyPr>
            <a:no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APHIS- Proposed Rule Stage, Sequence No. 11 is Animal Disease Traceability; 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Electronic Identification. 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(Regulation Identifier No. 0579-AE64)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Federal Register publication expected in mid 2022.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After the proposal is posted to the Federal Register a 90-day comment period will follow. The comment period is open to everyone.</a:t>
            </a:r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8C502730-632C-4B2D-827A-2DC05E3B70E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6812" y="1554635"/>
            <a:ext cx="6081087" cy="480152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390C2750-4C10-4A6D-92A5-D732B30DED9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3780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2753"/>
    </mc:Choice>
    <mc:Fallback xmlns="">
      <p:transition spd="slow" advTm="1027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</TotalTime>
  <Words>640</Words>
  <Application>Microsoft Macintosh PowerPoint</Application>
  <PresentationFormat>Widescreen</PresentationFormat>
  <Paragraphs>96</Paragraphs>
  <Slides>12</Slides>
  <Notes>8</Notes>
  <HiddenSlides>0</HiddenSlides>
  <MMClips>12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12</vt:i4>
      </vt:variant>
    </vt:vector>
  </HeadingPairs>
  <TitlesOfParts>
    <vt:vector size="18" baseType="lpstr">
      <vt:lpstr>Arial</vt:lpstr>
      <vt:lpstr>Calibri</vt:lpstr>
      <vt:lpstr>Calibri Light</vt:lpstr>
      <vt:lpstr>Times New Roman</vt:lpstr>
      <vt:lpstr>Office Theme</vt:lpstr>
      <vt:lpstr>1_Office Theme</vt:lpstr>
      <vt:lpstr>National DHIA System Leadership Sessions Session 2 - Identification February 22, 2022  Alex Turner, DVM Assistant Director, National Animal Disease Traceability and  Veterinary Accreditation Center USDA/APHIS, Veterinary Services </vt:lpstr>
      <vt:lpstr>Why is ADT Important in the USA?</vt:lpstr>
      <vt:lpstr>Animal Disease Traceability</vt:lpstr>
      <vt:lpstr>A National “Disease Insurance” Policy</vt:lpstr>
      <vt:lpstr>Animal ID</vt:lpstr>
      <vt:lpstr>Current Official ID for Cattle</vt:lpstr>
      <vt:lpstr>Free RFID Tag Program</vt:lpstr>
      <vt:lpstr>Future Program Goals</vt:lpstr>
      <vt:lpstr>ADT Rule (9 CFR Part 86)</vt:lpstr>
      <vt:lpstr>ICVI</vt:lpstr>
      <vt:lpstr>Infrastructure</vt:lpstr>
      <vt:lpstr>Questions?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National DHIA System Leadership Sessions Session 2 - Identification February 22, 2022  Alex Turner, DVM Assistant Director, National Animal Disease Traceability and  Veterinary Accreditation Center USDA/APHIS, Veterinary Services </dc:title>
  <dc:creator>Turner, Alexander K - APHIS</dc:creator>
  <cp:lastModifiedBy>David Parker</cp:lastModifiedBy>
  <cp:revision>3</cp:revision>
  <dcterms:created xsi:type="dcterms:W3CDTF">2022-02-19T00:29:08Z</dcterms:created>
  <dcterms:modified xsi:type="dcterms:W3CDTF">2022-02-19T17:42:11Z</dcterms:modified>
</cp:coreProperties>
</file>