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7" r:id="rId3"/>
    <p:sldId id="265" r:id="rId4"/>
    <p:sldId id="363" r:id="rId5"/>
    <p:sldId id="366" r:id="rId6"/>
    <p:sldId id="365" r:id="rId7"/>
    <p:sldId id="364" r:id="rId8"/>
    <p:sldId id="367" r:id="rId9"/>
    <p:sldId id="262" r:id="rId10"/>
    <p:sldId id="259" r:id="rId11"/>
    <p:sldId id="368" r:id="rId12"/>
    <p:sldId id="369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16" y="6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478AF-3E04-4EB1-A27E-0B8A2ADB6FC0}" type="datetimeFigureOut">
              <a:rPr lang="en-US" smtClean="0"/>
              <a:t>2/19/22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16E33-A2BC-4721-AA08-CE2436061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96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Cattle -$66.4 billion</a:t>
            </a:r>
          </a:p>
          <a:p>
            <a:r>
              <a:rPr lang="en-US" b="1" dirty="0"/>
              <a:t>Dairy (production) - $35 billion</a:t>
            </a:r>
          </a:p>
          <a:p>
            <a:r>
              <a:rPr lang="en-US" dirty="0"/>
              <a:t>Pork -  $23.4 billion</a:t>
            </a:r>
          </a:p>
          <a:p>
            <a:r>
              <a:rPr lang="en-US" dirty="0"/>
              <a:t>Poultry - $40 billion</a:t>
            </a:r>
          </a:p>
          <a:p>
            <a:r>
              <a:rPr lang="en-US" dirty="0"/>
              <a:t>Sheep/Goat - $2 billion</a:t>
            </a:r>
          </a:p>
          <a:p>
            <a:endParaRPr lang="en-US" dirty="0"/>
          </a:p>
          <a:p>
            <a:r>
              <a:rPr lang="en-US" dirty="0"/>
              <a:t>This is the “Cow That Stole Christmas” 12/23/03 10 years to gain OIE “negligible risk” status back. 17 years until Japan agreed to import US beef, still has age restrictions in place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E018B-0BE2-4B4A-A782-95724D20C5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1859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As a reminder, these have been our goals dating back to 2018. We have continued to work towards these goals with different tools available: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-ADT Cooperative Agreements – $6 million/year across 46 states/territories/tribes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(plus supplement funding for RFID readers over FY2019/2020 to the tune of $1.2 million)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B05B64-C134-4051-97A5-80D05E0E2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3752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B05B64-C134-4051-97A5-80D05E0E2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5508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B05B64-C134-4051-97A5-80D05E0E2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752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E018B-0BE2-4B4A-A782-95724D20C5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637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Proposed transition to RFID as Official ID in cattle/bison was first announced in April of 2019, interrupted in fall of 2019</a:t>
            </a:r>
          </a:p>
          <a:p>
            <a:pPr eaLnBrk="1" hangingPunct="1"/>
            <a:r>
              <a:rPr lang="en-US" dirty="0"/>
              <a:t>On January 30, 2020, USDA started taking orders after discussion with SAHO WG (cost share? Direct from manufacturer? 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B05B64-C134-4051-97A5-80D05E0E2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246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B05B64-C134-4051-97A5-80D05E0E2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549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B05B64-C134-4051-97A5-80D05E0E2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682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A4F24-63B7-4835-9D04-769B8C096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E725BE-93DA-403C-A1A4-257762431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6A32D-9A0C-4F01-8C44-18E40217B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A74C-F912-4685-82AD-7593A0D3E697}" type="datetimeFigureOut">
              <a:rPr lang="en-US" smtClean="0"/>
              <a:t>2/19/22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E6534E-D491-4D42-AE90-9F04C8C31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4F180-5774-4975-B4A8-A4619341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22F97-96B0-4522-ABD0-07CE14E9B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18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32042-2398-4A98-988C-A237F296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BFDBDD-678F-41C5-A8A6-8E12A8B30C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A2E74-7360-468C-8DE4-41E202E08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A74C-F912-4685-82AD-7593A0D3E697}" type="datetimeFigureOut">
              <a:rPr lang="en-US" smtClean="0"/>
              <a:t>2/19/22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EF443-87A4-4308-A963-6A6141F2E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0773E-24E0-4E92-B2DD-359568661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22F97-96B0-4522-ABD0-07CE14E9B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58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6E55A0-C472-487B-BA21-7B59009F74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280013-71E2-4871-9993-F3C97C8FA1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28470-B5DF-418C-BBF7-182815D52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A74C-F912-4685-82AD-7593A0D3E697}" type="datetimeFigureOut">
              <a:rPr lang="en-US" smtClean="0"/>
              <a:t>2/19/22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50CC0-B816-443A-88A4-45D953563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B93216-65DA-4D3C-9AF0-490A83B67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22F97-96B0-4522-ABD0-07CE14E9B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55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349C2-4480-489C-BC02-93D0341CC2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A94-FE97-41F2-9BFB-1880E3A87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E8392-964C-4B81-AFAC-FFE2076AA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0F0D9-98F6-4DC4-8140-A44B5E0E1762}" type="datetime1">
              <a:rPr lang="en-US" smtClean="0"/>
              <a:t>2/19/22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D7D45-D71D-42F7-BF75-4073B0E6B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161C9-83EA-4231-9AC3-98A1D560B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670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BCA44-7EAA-4DFB-849C-CDA163E6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4BA19-759D-4196-806E-62BBBF27A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3C7B9-E876-4826-8303-CEDDB669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EAFD-93C9-449D-8CC6-B58A43B0A815}" type="datetime1">
              <a:rPr lang="en-US" smtClean="0"/>
              <a:t>2/19/22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253E1-140A-41C6-9FD8-7EB51659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5E60E-BFF6-443F-A565-3FE314F4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167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11359-BD1B-48C1-9E18-E1B4FBC58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2639D4-9876-4903-BF5B-D65E74A6E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E3B39-1C9B-40D5-8ABE-D68F63B4D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594C-5CFD-465F-9936-F6181F294A87}" type="datetime1">
              <a:rPr lang="en-US" smtClean="0"/>
              <a:t>2/19/22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EECA8-5723-4BF5-B12F-9B537C254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E5841-F992-4C30-942C-577F94E94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725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335DF-4771-4E25-9EB4-2ABE514EA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FA060-F121-404E-893D-016DAB079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ACC42-E791-481E-9FF6-A7B901365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71D2C-4CF4-4331-B2B7-BE9F8595A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0988-90D3-4304-BD8E-AD26D0CC89CC}" type="datetime1">
              <a:rPr lang="en-US" smtClean="0"/>
              <a:t>2/19/22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2010D-498A-414D-AF9A-2756BC475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A21471-4DE8-4290-9D3E-C3D55E3E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148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FBC68-361C-4A45-B923-437332874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DDE31-7B3D-4BD1-BA7D-6A31548BD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BD3EA-6F36-4363-99D9-4DC859372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14A206-FF9C-4A22-88AD-13D7444D14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67708F-3462-46A0-8F88-4537324DC1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A4D171-EA91-47DB-860F-A90C636FC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6CC4-AED3-4A36-9530-EB0D6EFBA671}" type="datetime1">
              <a:rPr lang="en-US" smtClean="0"/>
              <a:t>2/19/22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01C01B-0147-4C0D-A8C6-D967B2F1C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7276E9-72CB-46B5-8D81-3A35BE476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525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42DF8-B9A9-4C85-9B7B-F5C0062BD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F5443D-1FE7-4A84-81E8-8B75A8803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1313F-2EE2-458F-9C4B-44D41C44D34D}" type="datetime1">
              <a:rPr lang="en-US" smtClean="0"/>
              <a:t>2/19/22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C3C4F9-CFB8-4800-A430-CB013E323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EA2C01-181C-4EBF-BF76-56F16F72F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415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5805A3-8E76-4BEF-AC9C-BF2BFF6FA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2226-397F-4900-A9CD-A2EC53A53A5C}" type="datetime1">
              <a:rPr lang="en-US" smtClean="0"/>
              <a:t>2/19/22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38B5CD-4345-459E-923D-4953DD75F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F769E-6F69-4B77-AB59-9683394D7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308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9691A-0B9C-4913-9488-2AE109609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78E8E-33BB-4C6B-BE2D-07EE77B8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4508AE-CCB2-4C74-9CDA-31275DC7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F805EE-51DE-4A64-9743-A5DA7B53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0BAB4-6CDB-4231-B024-217FD381DAD4}" type="datetime1">
              <a:rPr lang="en-US" smtClean="0"/>
              <a:t>2/19/22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FB0910-3946-43D4-9EB0-D097FF27B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004967-E51B-43A9-82B4-2428D291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696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6BCB9-302A-4BDD-8010-C1D48AA1D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B3530-B5F6-4815-9F94-2B61F43DA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443AB-AB0D-4AF5-B669-908221C89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A74C-F912-4685-82AD-7593A0D3E697}" type="datetimeFigureOut">
              <a:rPr lang="en-US" smtClean="0"/>
              <a:t>2/19/22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9AA6F-37FE-43C7-B861-0392838E3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1F06E-31E7-4F79-807D-4A6699D57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22F97-96B0-4522-ABD0-07CE14E9B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351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937D7-37AB-457C-94F1-7B1E4E78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4034A7-C6D0-4C45-9B0C-1E2672543C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7E907-BE2F-46D3-A148-7C8E75588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9FF1-0B38-494A-ACAD-526987770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BE3A2-B6B1-4B86-BA76-7C1B44507E54}" type="datetime1">
              <a:rPr lang="en-US" smtClean="0"/>
              <a:t>2/19/22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3B23E3-D2D9-486A-9870-140FF317B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ED09B-29F0-444D-8ABB-22EF533FA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9831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AD9F2-A64F-479B-8313-89100C076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3B5BD-CFB7-495A-9D34-7899BDF919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977F0-F8CC-47F0-8648-DADB90763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CE47A-FDB0-4CE0-926D-9BEEF4900013}" type="datetime1">
              <a:rPr lang="en-US" smtClean="0"/>
              <a:t>2/19/22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546BC-EC32-4BF8-9DA7-8CA231CB0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B8436-2945-49BC-BEF1-96E3A198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0694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10AC9A-E5CF-4C3F-B231-1EFA1C91FB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2677D-074F-43DB-838A-405FB0D64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82FEB-C96A-4C48-A674-AA9283D7A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8C9D-283A-440B-9F8F-88A654FBA4F7}" type="datetime1">
              <a:rPr lang="en-US" smtClean="0"/>
              <a:t>2/19/22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7CD39-49DB-4D7D-8A33-D171D811F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B10D-E073-4B12-8A55-7CC642513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643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D6A3F-75B8-4F23-8BDE-A660ECF09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399B4-AF7E-4E10-AF49-1E5EE7CAB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C4C1A-BC57-4E00-A3CB-0D145A8A5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A74C-F912-4685-82AD-7593A0D3E697}" type="datetimeFigureOut">
              <a:rPr lang="en-US" smtClean="0"/>
              <a:t>2/19/22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68CDE-97E5-43CE-B6F5-45C5C421A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F5791-9C89-4928-B62E-61F3882A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22F97-96B0-4522-ABD0-07CE14E9B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16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2E93C-AF90-4452-9EDD-7048102AB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CB136-BFDF-4ED9-9314-607D7F307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DFB585-3D4A-4D46-A188-9158D6452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5CF72-AE68-494A-979C-A94FD5EFB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A74C-F912-4685-82AD-7593A0D3E697}" type="datetimeFigureOut">
              <a:rPr lang="en-US" smtClean="0"/>
              <a:t>2/19/22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F98A1-460C-4703-B279-B8215BC65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5B540A-E84A-48D5-B9C2-99D914DF5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22F97-96B0-4522-ABD0-07CE14E9B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177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2D06B-562F-46D1-9E2C-D36F69E06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9E4B97-EF2C-401D-8093-1A4CBB855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E35F7F-B7C0-4A52-80D6-40AD3C8E2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D3AFE4-4597-40FF-BDA7-AE8EC95F94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504E04-6EB3-4F4E-887B-C3C9B6C05C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17BE5E-5DAD-44E7-B9D3-F359C9B45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A74C-F912-4685-82AD-7593A0D3E697}" type="datetimeFigureOut">
              <a:rPr lang="en-US" smtClean="0"/>
              <a:t>2/19/22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947FBB-83AC-441A-8195-D313CB3F8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42A9F1-E602-4E0C-9F90-FEB3C8D49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22F97-96B0-4522-ABD0-07CE14E9B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56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6BC18-3484-4218-9E6D-F44739988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83E283-6317-4FE4-9BEA-29623B1A4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A74C-F912-4685-82AD-7593A0D3E697}" type="datetimeFigureOut">
              <a:rPr lang="en-US" smtClean="0"/>
              <a:t>2/19/22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24B336-225C-4369-96FE-1F0322A28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271B59-ED57-4000-B28B-2A940F0FF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22F97-96B0-4522-ABD0-07CE14E9B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63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3E47F9-4214-4159-A385-275F6194D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A74C-F912-4685-82AD-7593A0D3E697}" type="datetimeFigureOut">
              <a:rPr lang="en-US" smtClean="0"/>
              <a:t>2/19/22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96D1E8-D1F2-4E91-B3E6-6F450FBD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7237C-9A66-45BB-8690-C68093D6A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22F97-96B0-4522-ABD0-07CE14E9B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981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AAE54-2BD6-4A2B-B903-0FD98B25A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FF180-1D07-4BFC-8D66-6B6AD7BF7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B7F98E-BFE9-485C-8552-095A02CD7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45785A-F191-48CD-A2CF-E183A67DA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A74C-F912-4685-82AD-7593A0D3E697}" type="datetimeFigureOut">
              <a:rPr lang="en-US" smtClean="0"/>
              <a:t>2/19/22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8ECB7E-6407-4140-BC43-EB13395E6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5156C-3F8D-4A69-A6DB-8A8040E80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22F97-96B0-4522-ABD0-07CE14E9B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8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CEFA8-50F4-4712-8EEF-DDA6569AE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900EB9-5782-4F4F-877F-F46CF78F51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2C81D9-3F90-4F24-879D-B9C20C42EB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5D0E14-526A-41DD-9572-FA5DDB8AD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A74C-F912-4685-82AD-7593A0D3E697}" type="datetimeFigureOut">
              <a:rPr lang="en-US" smtClean="0"/>
              <a:t>2/19/22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8096C3-546D-4720-A89C-E1FCD6C69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F49F9-5FEF-444D-8B34-AD2EAAFD4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22F97-96B0-4522-ABD0-07CE14E9B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054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891C2C-7200-4FC9-9E4E-0FB22249E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20CF01-6E26-48AC-BD74-F2B31FE11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22471-65BA-40DB-B868-6A1E2B70C3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6A74C-F912-4685-82AD-7593A0D3E697}" type="datetimeFigureOut">
              <a:rPr lang="en-US" smtClean="0"/>
              <a:t>2/19/22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3089A-C9F5-4D3A-B7F4-368DF661B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F3DBCB-AD60-4A9B-A78F-7E945598C0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22F97-96B0-4522-ABD0-07CE14E9B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88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AC3132-00FC-4ADE-A2C6-A22E09077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D4617-D94E-41B6-9FA3-A48D15384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F633E-18E3-48A9-BCBD-FCB9B5F1BF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B6550-B4F9-4E7D-B185-1A0C9D8BA6BE}" type="datetime1">
              <a:rPr lang="en-US" smtClean="0"/>
              <a:t>2/19/22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34506-F145-4899-BE8B-6B54B2367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0F751-D832-4DCD-ACE2-3A723A9CC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12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2.jp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.png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jp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8.jp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9.jp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1.jp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B9073-BDC0-437A-B397-1860639BA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BF5077-1F33-450F-BFF1-5FB7FDD2B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 descr="USDA Animal and Plant Health Inspection Service logo">
            <a:extLst>
              <a:ext uri="{FF2B5EF4-FFF2-40B4-BE49-F238E27FC236}">
                <a16:creationId xmlns:a16="http://schemas.microsoft.com/office/drawing/2014/main" id="{6BADA643-5D0D-4A43-BC80-A8A3EA506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308" y="3316389"/>
            <a:ext cx="9572309" cy="3187621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National DHIA System Leadership Sessions</a:t>
            </a:r>
            <a:b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Session 2 - Identification</a:t>
            </a:r>
            <a:b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February 22, 2022</a:t>
            </a:r>
            <a:b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Alex Turner, DVM</a:t>
            </a:r>
            <a:b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Assistant Director, National Animal Disease Traceability and </a:t>
            </a:r>
            <a:b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Veterinary Accreditation Center</a:t>
            </a:r>
            <a:b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USDA/APHIS, Veterinary Services</a:t>
            </a:r>
            <a:br>
              <a:rPr lang="en-US" sz="3600" dirty="0">
                <a:latin typeface="+mn-lt"/>
              </a:rPr>
            </a:br>
            <a:endParaRPr lang="en-US" sz="3600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588403-54B7-41B1-95FB-F2F2E375CF53}"/>
              </a:ext>
            </a:extLst>
          </p:cNvPr>
          <p:cNvSpPr txBox="1"/>
          <p:nvPr/>
        </p:nvSpPr>
        <p:spPr>
          <a:xfrm>
            <a:off x="831659" y="1278797"/>
            <a:ext cx="731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Animal Disease Traceability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Animal ID: Today and Tomorrow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62156DE-C907-4EAC-B957-75E5D6AB1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0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699"/>
    </mc:Choice>
    <mc:Fallback xmlns="">
      <p:transition spd="slow" advTm="83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01" y="923826"/>
            <a:ext cx="4700907" cy="656617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ICVI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4AEF42-871B-4C40-A8A6-4315C1BDD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8770" y="1457797"/>
            <a:ext cx="4956238" cy="4343400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Interstate Certificate of Veterinary Inspection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Classically called a Health Certificate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Accredited Veterinarian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Required for interstate movement in most cases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Continue to support transition to electronic options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Apps and electronic versions are not waiting for a stamp and snail mail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5705A5F-BAEC-4F55-9D58-5B4D3144A0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764" y="1457797"/>
            <a:ext cx="6711466" cy="48238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E936062-A98C-4A2B-9978-2D5A0215F3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86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847"/>
    </mc:Choice>
    <mc:Fallback xmlns="">
      <p:transition spd="slow" advTm="180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356" y="923826"/>
            <a:ext cx="6533444" cy="76686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Infrastructure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A46F828-A30A-421B-8D88-2285832BA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06368" y="1847653"/>
            <a:ext cx="5181600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4AD16F-100E-4C37-8157-41878005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67E680-71FF-44DA-8726-CE9EC60570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71113E8-A131-4139-AE1D-9191D65F871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2696" y="1901489"/>
            <a:ext cx="5184862" cy="39375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57A52D4-83BD-4F50-8DD1-C23605869081}"/>
              </a:ext>
            </a:extLst>
          </p:cNvPr>
          <p:cNvSpPr txBox="1"/>
          <p:nvPr/>
        </p:nvSpPr>
        <p:spPr>
          <a:xfrm>
            <a:off x="4741333" y="1952978"/>
            <a:ext cx="698782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We require the ear tags for regulatory use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We want to make them easier to read for those that “need” to read them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Strategically support the placement and purchases of readers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 slaughter plants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 Accredited Vets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 livestock markets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Others?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C585323-BBC6-48C1-84A5-6B55F8D2AA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4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664"/>
    </mc:Choice>
    <mc:Fallback xmlns="">
      <p:transition spd="slow" advTm="223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3B5CDF3-D859-4469-BD7A-EC31ACA08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268" y="997171"/>
            <a:ext cx="10757464" cy="76686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Questions?</a:t>
            </a:r>
          </a:p>
        </p:txBody>
      </p:sp>
      <p:pic>
        <p:nvPicPr>
          <p:cNvPr id="13" name="Content Placeholder 12" descr="A cow with a yellow tag&#10;&#10;Description automatically generated with medium confidence">
            <a:extLst>
              <a:ext uri="{FF2B5EF4-FFF2-40B4-BE49-F238E27FC236}">
                <a16:creationId xmlns:a16="http://schemas.microsoft.com/office/drawing/2014/main" id="{49AF7189-3520-4B91-8919-517992EC14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68" y="2005012"/>
            <a:ext cx="3757008" cy="4351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193D31-87FE-4B96-9ABD-720812D52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67E680-71FF-44DA-8726-CE9EC60570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D465047-E2C8-4FEA-AC70-E6BD55044F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384" y="2005012"/>
            <a:ext cx="6291348" cy="3476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E82C1C1-8E29-47FE-82FE-64811AE435E0}"/>
              </a:ext>
            </a:extLst>
          </p:cNvPr>
          <p:cNvSpPr txBox="1"/>
          <p:nvPr/>
        </p:nvSpPr>
        <p:spPr>
          <a:xfrm>
            <a:off x="5183384" y="5648464"/>
            <a:ext cx="6291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traceability@usda.gov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0F98529-965B-4DD1-AB4A-25D9B8B646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94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481"/>
    </mc:Choice>
    <mc:Fallback xmlns="">
      <p:transition spd="slow" advTm="86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6862"/>
            <a:ext cx="10515600" cy="620748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Why is ADT Important in the USA?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8BEAC-A888-426D-8C6A-CBC9D1271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101" y="2033083"/>
            <a:ext cx="4477986" cy="3325812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Protect American Livestock Agriculture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Food Safety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Market Values (domestic and trade)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Foreign Animal Diseases (Zoonotic and not)</a:t>
            </a:r>
          </a:p>
        </p:txBody>
      </p:sp>
      <p:pic>
        <p:nvPicPr>
          <p:cNvPr id="11" name="Content Placeholder 10" descr="A picture containing text&#10;&#10;Description automatically generated">
            <a:extLst>
              <a:ext uri="{FF2B5EF4-FFF2-40B4-BE49-F238E27FC236}">
                <a16:creationId xmlns:a16="http://schemas.microsoft.com/office/drawing/2014/main" id="{18F47BDF-BC34-4128-9CB5-1F1E76A9373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360" y="1666813"/>
            <a:ext cx="6971624" cy="48720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519500-24AA-42CB-A301-90FCF325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67E680-71FF-44DA-8726-CE9EC60570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7A53825-8AAB-41B3-8F23-2702B13053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6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574"/>
    </mc:Choice>
    <mc:Fallback xmlns="">
      <p:transition spd="slow" advTm="191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258" y="1064125"/>
            <a:ext cx="10515600" cy="70481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Animal Disease Traceability</a:t>
            </a:r>
          </a:p>
        </p:txBody>
      </p:sp>
      <p:pic>
        <p:nvPicPr>
          <p:cNvPr id="9" name="Content Placeholder 8" descr="A group of cows grazing&#10;&#10;Description automatically generated with low confidence">
            <a:extLst>
              <a:ext uri="{FF2B5EF4-FFF2-40B4-BE49-F238E27FC236}">
                <a16:creationId xmlns:a16="http://schemas.microsoft.com/office/drawing/2014/main" id="{38CD8F7F-2EE3-4A4B-8DFD-EE2FBDAF3C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429" r="11341" b="14099"/>
          <a:stretch/>
        </p:blipFill>
        <p:spPr>
          <a:xfrm>
            <a:off x="569258" y="2079239"/>
            <a:ext cx="5810027" cy="39557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EA82616-871B-463D-9ABB-C1FACF800C5B}"/>
              </a:ext>
            </a:extLst>
          </p:cNvPr>
          <p:cNvSpPr txBox="1"/>
          <p:nvPr/>
        </p:nvSpPr>
        <p:spPr>
          <a:xfrm>
            <a:off x="6746051" y="2079239"/>
            <a:ext cx="512653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Overarching Goals</a:t>
            </a:r>
          </a:p>
          <a:p>
            <a:pPr marL="461963" marR="0" lvl="1" indent="-4619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use of electronic ID tags for Official ID</a:t>
            </a:r>
          </a:p>
          <a:p>
            <a:pPr marL="461963" marR="0" lvl="1" indent="-4619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Enhance the ability to track animals from birth to slaughter</a:t>
            </a:r>
          </a:p>
          <a:p>
            <a:pPr marL="461963" marR="0" lvl="1" indent="-4619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Advance sharing of electronic data</a:t>
            </a:r>
          </a:p>
          <a:p>
            <a:pPr marL="461963" marR="0" lvl="1" indent="-4619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Elevate discussions to work towards electronically submitted ICVIs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197EFCC-8CF9-4E89-A233-AF4A434701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81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707"/>
    </mc:Choice>
    <mc:Fallback xmlns="">
      <p:transition spd="slow" advTm="120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3827"/>
            <a:ext cx="10515600" cy="76686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A National “Disease Insurance” Policy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ED4D6B-7D91-45C5-910B-10CF970677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7311" y="1825624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ADT doesn’t prevent disease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ADT speeds the response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ADT is about proving that the healthy animals were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not exposed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ADT is about returning the cattle business in the country to “normal” as soon as possible following a Foreign Animal Disease Detection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E6AD444-CDBF-4A09-8B53-22C7EB3BDA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022" y="1972197"/>
            <a:ext cx="6351531" cy="42047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F7932F2-25A6-4D9F-ACF0-AB49C7526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0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939"/>
    </mc:Choice>
    <mc:Fallback xmlns="">
      <p:transition spd="slow" advTm="140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2938"/>
            <a:ext cx="10515600" cy="70481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Animal ID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7E0E1E-A7EF-4359-91CF-FDDBBD5B5D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Used for: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Management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Reproduction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Genetics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Production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Health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Feeding/gain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Movement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FFC8CE5-9CFE-4F3A-93F5-01FE961C80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178" y="1707337"/>
            <a:ext cx="6425088" cy="45879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FDD1A58-803E-49AA-9937-D32CB07F0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47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858"/>
    </mc:Choice>
    <mc:Fallback xmlns="">
      <p:transition spd="slow" advTm="67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6862"/>
            <a:ext cx="10515600" cy="620748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Current Official ID for Cattle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8BEAC-A888-426D-8C6A-CBC9D1271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18709" y="1905706"/>
            <a:ext cx="4477986" cy="4450644"/>
          </a:xfrm>
        </p:spPr>
        <p:txBody>
          <a:bodyPr>
            <a:normAutofit/>
          </a:bodyPr>
          <a:lstStyle/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Ear tags</a:t>
            </a:r>
          </a:p>
          <a:p>
            <a:pPr lvl="2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Visual only</a:t>
            </a:r>
          </a:p>
          <a:p>
            <a:pPr lvl="2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Electronically Readable</a:t>
            </a:r>
          </a:p>
          <a:p>
            <a:pPr lvl="2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Low Frequency</a:t>
            </a:r>
          </a:p>
          <a:p>
            <a:pPr lvl="2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Ultra High Frequency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Tattoos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Brands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Backtags?</a:t>
            </a:r>
          </a:p>
          <a:p>
            <a:pPr lvl="1"/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519500-24AA-42CB-A301-90FCF325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67E680-71FF-44DA-8726-CE9EC60570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2993165-70ED-4E5D-B0C4-197878E2B0F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1905706"/>
            <a:ext cx="6675966" cy="4450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94D1B11-605B-4BBE-87A4-C4BC7AFF15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857"/>
    </mc:Choice>
    <mc:Fallback xmlns="">
      <p:transition spd="slow" advTm="222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00" y="963563"/>
            <a:ext cx="6238744" cy="600174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Free RFID Tag Program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4AEF42-871B-4C40-A8A6-4315C1BDD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7948" y="1603473"/>
            <a:ext cx="5246693" cy="442569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Began January 30,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Ordered via USDA through the State Veterinarian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10,791,000 tags shipped</a:t>
            </a:r>
          </a:p>
          <a:p>
            <a:pPr marL="742950" indent="-290513">
              <a:buFont typeface="Calibri" panose="020F0502020204030204" pitchFamily="34" charset="0"/>
              <a:buChar char="⁻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7,051,600 white</a:t>
            </a:r>
          </a:p>
          <a:p>
            <a:pPr marL="742950" indent="-290513">
              <a:buFont typeface="Calibri" panose="020F0502020204030204" pitchFamily="34" charset="0"/>
              <a:buChar char="⁻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3,739,400 orange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All 50 states and 2 U.S. Territories have received low frequency RFID tags in this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95D2470-2A47-46CD-AD4F-6DD3B842FA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763" y="1563736"/>
            <a:ext cx="5852160" cy="4425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D897A61-BF48-4A6D-8E35-1F4045A9CD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4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678"/>
    </mc:Choice>
    <mc:Fallback xmlns="">
      <p:transition spd="slow" advTm="170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3826"/>
            <a:ext cx="10515600" cy="76686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Future Program Goals</a:t>
            </a:r>
          </a:p>
        </p:txBody>
      </p:sp>
      <p:pic>
        <p:nvPicPr>
          <p:cNvPr id="10" name="Content Placeholder 9" descr="A close up of a brown animal&#10;&#10;Description automatically generated with low confidence">
            <a:extLst>
              <a:ext uri="{FF2B5EF4-FFF2-40B4-BE49-F238E27FC236}">
                <a16:creationId xmlns:a16="http://schemas.microsoft.com/office/drawing/2014/main" id="{101F22BD-DF1F-456B-80D7-F1B4C928F1C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73" y="1773011"/>
            <a:ext cx="6015768" cy="48126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A46F828-A30A-421B-8D88-2285832BA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06368" y="1847653"/>
            <a:ext cx="5181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Electronically readable ID for cattle and bison</a:t>
            </a: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Increase use of electronic records for states and accredited vets (ICVIs)</a:t>
            </a: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Retrieve trace information in shortest possible time</a:t>
            </a: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Improve data accuracy and reduce data error rate</a:t>
            </a: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Let the regulatory ADT function in the background, until needed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4AD16F-100E-4C37-8157-41878005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67E680-71FF-44DA-8726-CE9EC60570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649748A-5A41-416E-AA4B-E6765B46E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57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245"/>
    </mc:Choice>
    <mc:Fallback xmlns="">
      <p:transition spd="slow" advTm="2242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01" y="949503"/>
            <a:ext cx="6078683" cy="656617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ADT Rule (9 CFR Part 86)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4AEF42-871B-4C40-A8A6-4315C1BDD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0933" y="1565097"/>
            <a:ext cx="5308036" cy="4343400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APHIS- Proposed Rule Stage, Sequence No. 11 is Animal Disease Traceability;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Electronic Identification.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(Regulation Identifier No. 0579-AE64)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Federal Register publication expected in mid 2022.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After the proposal is posted to the Federal Register a 90-day comment period will follow. The comment period is open to everyone.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C502730-632C-4B2D-827A-2DC05E3B70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812" y="1554635"/>
            <a:ext cx="6081087" cy="4801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90C2750-4C10-4A6D-92A5-D732B30DED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8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753"/>
    </mc:Choice>
    <mc:Fallback xmlns="">
      <p:transition spd="slow" advTm="102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640</Words>
  <Application>Microsoft Macintosh PowerPoint</Application>
  <PresentationFormat>Widescreen</PresentationFormat>
  <Paragraphs>96</Paragraphs>
  <Slides>12</Slides>
  <Notes>8</Notes>
  <HiddenSlides>0</HiddenSlides>
  <MMClips>12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1_Office Theme</vt:lpstr>
      <vt:lpstr>National DHIA System Leadership Sessions Session 2 - Identification February 22, 2022  Alex Turner, DVM Assistant Director, National Animal Disease Traceability and  Veterinary Accreditation Center USDA/APHIS, Veterinary Services </vt:lpstr>
      <vt:lpstr>Why is ADT Important in the USA?</vt:lpstr>
      <vt:lpstr>Animal Disease Traceability</vt:lpstr>
      <vt:lpstr>A National “Disease Insurance” Policy</vt:lpstr>
      <vt:lpstr>Animal ID</vt:lpstr>
      <vt:lpstr>Current Official ID for Cattle</vt:lpstr>
      <vt:lpstr>Free RFID Tag Program</vt:lpstr>
      <vt:lpstr>Future Program Goals</vt:lpstr>
      <vt:lpstr>ADT Rule (9 CFR Part 86)</vt:lpstr>
      <vt:lpstr>ICVI</vt:lpstr>
      <vt:lpstr>Infrastructure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DHIA System Leadership Sessions Session 2 - Identification February 22, 2022  Alex Turner, DVM Assistant Director, National Animal Disease Traceability and  Veterinary Accreditation Center USDA/APHIS, Veterinary Services </dc:title>
  <dc:creator>Turner, Alexander K - APHIS</dc:creator>
  <cp:lastModifiedBy>David Parker</cp:lastModifiedBy>
  <cp:revision>3</cp:revision>
  <dcterms:created xsi:type="dcterms:W3CDTF">2022-02-19T00:29:08Z</dcterms:created>
  <dcterms:modified xsi:type="dcterms:W3CDTF">2022-02-19T17:42:11Z</dcterms:modified>
</cp:coreProperties>
</file>